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2"/>
  </p:notesMasterIdLst>
  <p:sldIdLst>
    <p:sldId id="256" r:id="rId2"/>
    <p:sldId id="257" r:id="rId3"/>
    <p:sldId id="261" r:id="rId4"/>
    <p:sldId id="264" r:id="rId5"/>
    <p:sldId id="262" r:id="rId6"/>
    <p:sldId id="265" r:id="rId7"/>
    <p:sldId id="267" r:id="rId8"/>
    <p:sldId id="269" r:id="rId9"/>
    <p:sldId id="271" r:id="rId10"/>
    <p:sldId id="635" r:id="rId11"/>
    <p:sldId id="636" r:id="rId12"/>
    <p:sldId id="275" r:id="rId13"/>
    <p:sldId id="285" r:id="rId14"/>
    <p:sldId id="286" r:id="rId15"/>
    <p:sldId id="287" r:id="rId16"/>
    <p:sldId id="288" r:id="rId17"/>
    <p:sldId id="289" r:id="rId18"/>
    <p:sldId id="272" r:id="rId19"/>
    <p:sldId id="291" r:id="rId20"/>
    <p:sldId id="293" r:id="rId21"/>
    <p:sldId id="297" r:id="rId22"/>
    <p:sldId id="629" r:id="rId23"/>
    <p:sldId id="574" r:id="rId24"/>
    <p:sldId id="300" r:id="rId25"/>
    <p:sldId id="553" r:id="rId26"/>
    <p:sldId id="630" r:id="rId27"/>
    <p:sldId id="488" r:id="rId28"/>
    <p:sldId id="304" r:id="rId29"/>
    <p:sldId id="308" r:id="rId30"/>
    <p:sldId id="613" r:id="rId31"/>
    <p:sldId id="606" r:id="rId32"/>
    <p:sldId id="509" r:id="rId33"/>
    <p:sldId id="508" r:id="rId34"/>
    <p:sldId id="605" r:id="rId35"/>
    <p:sldId id="513" r:id="rId36"/>
    <p:sldId id="514" r:id="rId37"/>
    <p:sldId id="515" r:id="rId38"/>
    <p:sldId id="511" r:id="rId39"/>
    <p:sldId id="517" r:id="rId40"/>
    <p:sldId id="477" r:id="rId41"/>
    <p:sldId id="527" r:id="rId42"/>
    <p:sldId id="479" r:id="rId43"/>
    <p:sldId id="480" r:id="rId44"/>
    <p:sldId id="482" r:id="rId45"/>
    <p:sldId id="483" r:id="rId46"/>
    <p:sldId id="458" r:id="rId47"/>
    <p:sldId id="455" r:id="rId48"/>
    <p:sldId id="460" r:id="rId49"/>
    <p:sldId id="539" r:id="rId50"/>
    <p:sldId id="540" r:id="rId51"/>
    <p:sldId id="541" r:id="rId52"/>
    <p:sldId id="542" r:id="rId53"/>
    <p:sldId id="607" r:id="rId54"/>
    <p:sldId id="550" r:id="rId55"/>
    <p:sldId id="634" r:id="rId56"/>
    <p:sldId id="608" r:id="rId57"/>
    <p:sldId id="552" r:id="rId58"/>
    <p:sldId id="554" r:id="rId59"/>
    <p:sldId id="556" r:id="rId60"/>
    <p:sldId id="555" r:id="rId61"/>
    <p:sldId id="559" r:id="rId62"/>
    <p:sldId id="560" r:id="rId63"/>
    <p:sldId id="562" r:id="rId64"/>
    <p:sldId id="633" r:id="rId65"/>
    <p:sldId id="632" r:id="rId66"/>
    <p:sldId id="631" r:id="rId67"/>
    <p:sldId id="583" r:id="rId68"/>
    <p:sldId id="592" r:id="rId69"/>
    <p:sldId id="569" r:id="rId70"/>
    <p:sldId id="619" r:id="rId71"/>
    <p:sldId id="570" r:id="rId72"/>
    <p:sldId id="579" r:id="rId73"/>
    <p:sldId id="576" r:id="rId74"/>
    <p:sldId id="578" r:id="rId75"/>
    <p:sldId id="571" r:id="rId76"/>
    <p:sldId id="623" r:id="rId77"/>
    <p:sldId id="596" r:id="rId78"/>
    <p:sldId id="597" r:id="rId79"/>
    <p:sldId id="598" r:id="rId80"/>
    <p:sldId id="599" r:id="rId81"/>
    <p:sldId id="600" r:id="rId82"/>
    <p:sldId id="603" r:id="rId83"/>
    <p:sldId id="601" r:id="rId84"/>
    <p:sldId id="572" r:id="rId85"/>
    <p:sldId id="624" r:id="rId86"/>
    <p:sldId id="573" r:id="rId87"/>
    <p:sldId id="627" r:id="rId88"/>
    <p:sldId id="628" r:id="rId89"/>
    <p:sldId id="557" r:id="rId90"/>
    <p:sldId id="558" r:id="rId91"/>
  </p:sldIdLst>
  <p:sldSz cx="9144000" cy="6858000" type="screen4x3"/>
  <p:notesSz cx="6985000" cy="92837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A85"/>
    <a:srgbClr val="F2640C"/>
    <a:srgbClr val="F88008"/>
    <a:srgbClr val="4549FD"/>
    <a:srgbClr val="5155FD"/>
    <a:srgbClr val="040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9" autoAdjust="0"/>
    <p:restoredTop sz="91263" autoAdjust="0"/>
  </p:normalViewPr>
  <p:slideViewPr>
    <p:cSldViewPr>
      <p:cViewPr varScale="1">
        <p:scale>
          <a:sx n="110" d="100"/>
          <a:sy n="110" d="100"/>
        </p:scale>
        <p:origin x="1747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6551" y="0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157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8500" y="4409758"/>
            <a:ext cx="5588000" cy="4177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6551" y="8817904"/>
            <a:ext cx="3026833" cy="464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830" tIns="46415" rIns="92830" bIns="46415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B28170F3-AA36-4B1B-8FEE-526D6D64CF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490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28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level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556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tool,,,,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99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6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Spanning tree space vs metric vector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228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Spanning tree space vs metric vector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65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Spanning tree space vs metric vector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63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Spanning tree space vs metric vector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829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Spanning tree space vs metric vector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71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289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8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26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5980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079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metric value, learn how to represent corresponding spanning trees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390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probability to have desired spanning trees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85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intelligent sampling machine is constructed,… it is learning with objective function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48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125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61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01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210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machine has minimum value of 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37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look at the perfect maze more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643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small size of mazes are stitched into large maze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092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48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830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randomly knock down wall on each boundary…  depending on wall measured metric can be changed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640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stitch 6x6 mazes…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671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show performance of our maze generation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435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Legend sample size: 1,000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607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apply column-sweeping too here again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346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1: prevent loop. 2: prevent junction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760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3: prevent disconnect 4: prevent disconnect, junction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425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inside colored thing is</a:t>
            </a:r>
            <a:r>
              <a:rPr lang="en-US" baseline="0" dirty="0"/>
              <a:t> passage way of perfect maze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3101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tool,,,,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285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Directly specify paths over a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22239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Directly </a:t>
            </a:r>
            <a:r>
              <a:rPr lang="en-US" dirty="0" err="1"/>
              <a:t>speicify</a:t>
            </a:r>
            <a:r>
              <a:rPr lang="en-US" dirty="0"/>
              <a:t> non-paths over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63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Shows how our design centric method can be used in game content creation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764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presentation, I introduced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038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73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 to more design-centric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670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related to more design-centric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67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inside colored thing is</a:t>
            </a:r>
            <a:r>
              <a:rPr lang="en-US" baseline="0" dirty="0"/>
              <a:t> passage way of perfect maze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2314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inside colored thing is</a:t>
            </a:r>
            <a:r>
              <a:rPr lang="en-US" baseline="0" dirty="0"/>
              <a:t> passage way of perfect maze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869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inside colored thing is</a:t>
            </a:r>
            <a:r>
              <a:rPr lang="en-US" baseline="0" dirty="0"/>
              <a:t> passage way of perfect maze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84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Cell with start point and end point also considered as dead-end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1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tool,,,,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28170F3-AA36-4B1B-8FEE-526D6D64CF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11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927100"/>
            <a:ext cx="8991600" cy="4495800"/>
            <a:chOff x="0" y="584"/>
            <a:chExt cx="5664" cy="2832"/>
          </a:xfrm>
        </p:grpSpPr>
        <p:sp>
          <p:nvSpPr>
            <p:cNvPr id="5" name="AutoShape 3"/>
            <p:cNvSpPr>
              <a:spLocks noChangeArrowheads="1"/>
            </p:cNvSpPr>
            <p:nvPr userDrawn="1"/>
          </p:nvSpPr>
          <p:spPr bwMode="auto">
            <a:xfrm>
              <a:off x="432" y="1304"/>
              <a:ext cx="4656" cy="2112"/>
            </a:xfrm>
            <a:prstGeom prst="roundRect">
              <a:avLst>
                <a:gd name="adj" fmla="val 16667"/>
              </a:avLst>
            </a:prstGeom>
            <a:noFill/>
            <a:ln w="50800">
              <a:solidFill>
                <a:srgbClr val="AEAEAE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 userDrawn="1"/>
          </p:nvSpPr>
          <p:spPr bwMode="blackWhite">
            <a:xfrm>
              <a:off x="144" y="584"/>
              <a:ext cx="4512" cy="62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80808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" name="AutoShape 5"/>
            <p:cNvSpPr>
              <a:spLocks noChangeArrowheads="1"/>
            </p:cNvSpPr>
            <p:nvPr userDrawn="1"/>
          </p:nvSpPr>
          <p:spPr bwMode="blackWhite">
            <a:xfrm>
              <a:off x="0" y="872"/>
              <a:ext cx="5664" cy="1152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4416" y="0"/>
                </a:cxn>
                <a:cxn ang="0">
                  <a:pos x="4917" y="500"/>
                </a:cxn>
                <a:cxn ang="0">
                  <a:pos x="4417" y="1000"/>
                </a:cxn>
                <a:cxn ang="0">
                  <a:pos x="0" y="1000"/>
                </a:cxn>
              </a:cxnLst>
              <a:rect l="T0" t="T1" r="T2" b="T3"/>
              <a:pathLst>
                <a:path w="4917" h="1000">
                  <a:moveTo>
                    <a:pt x="0" y="0"/>
                  </a:moveTo>
                  <a:lnTo>
                    <a:pt x="4416" y="0"/>
                  </a:lnTo>
                  <a:cubicBezTo>
                    <a:pt x="4693" y="0"/>
                    <a:pt x="4917" y="223"/>
                    <a:pt x="4917" y="500"/>
                  </a:cubicBezTo>
                  <a:cubicBezTo>
                    <a:pt x="4917" y="776"/>
                    <a:pt x="4693" y="999"/>
                    <a:pt x="4417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99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 userDrawn="1"/>
          </p:nvSpPr>
          <p:spPr bwMode="auto">
            <a:xfrm>
              <a:off x="0" y="1928"/>
              <a:ext cx="5232" cy="0"/>
            </a:xfrm>
            <a:prstGeom prst="line">
              <a:avLst/>
            </a:prstGeom>
            <a:noFill/>
            <a:ln w="508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pic>
        <p:nvPicPr>
          <p:cNvPr id="9" name="Picture 12" descr="brutus w_typ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6858000" y="1524000"/>
            <a:ext cx="2133600" cy="150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7" name="Rectangle 7"/>
          <p:cNvSpPr>
            <a:spLocks noGrp="1" noChangeArrowheads="1"/>
          </p:cNvSpPr>
          <p:nvPr>
            <p:ph type="ctrTitle"/>
          </p:nvPr>
        </p:nvSpPr>
        <p:spPr>
          <a:xfrm>
            <a:off x="228600" y="1427163"/>
            <a:ext cx="8077200" cy="1609725"/>
          </a:xfrm>
        </p:spPr>
        <p:txBody>
          <a:bodyPr/>
          <a:lstStyle>
            <a:lvl1pPr>
              <a:defRPr sz="4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441700"/>
            <a:ext cx="6629400" cy="16764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714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3163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2133600" cy="471488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6F0967D-37C4-4C31-92F0-B6755DFAB3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F5DB4E-9ADC-40FB-B05F-15DCFD6296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50013" y="228600"/>
            <a:ext cx="2084387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5263" y="228600"/>
            <a:ext cx="610235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18094-0350-400A-B16E-03287A1571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94DFB-D5A3-4D90-A69E-E1609B5621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5FD08-C512-4AE2-96D1-B4C6704CA9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51DD40-55A3-45BF-8B80-33B3902B9A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24427-5AE0-44E7-A370-FAC78F955F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8C10B-EAC1-4E01-9B56-32863A2F85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FEFAF-49D4-4227-BE16-158378E7EC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AEFB70-8254-4060-9370-57E33D617D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60DD5-CB3D-4645-B9AB-C8B736A884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152400"/>
            <a:ext cx="8686800" cy="6096000"/>
            <a:chOff x="0" y="96"/>
            <a:chExt cx="5472" cy="3840"/>
          </a:xfrm>
        </p:grpSpPr>
        <p:sp>
          <p:nvSpPr>
            <p:cNvPr id="4099" name="AutoShape 3"/>
            <p:cNvSpPr>
              <a:spLocks noChangeArrowheads="1"/>
            </p:cNvSpPr>
            <p:nvPr/>
          </p:nvSpPr>
          <p:spPr bwMode="auto">
            <a:xfrm>
              <a:off x="240" y="336"/>
              <a:ext cx="5232" cy="3600"/>
            </a:xfrm>
            <a:prstGeom prst="roundRect">
              <a:avLst>
                <a:gd name="adj" fmla="val 13727"/>
              </a:avLst>
            </a:prstGeom>
            <a:noFill/>
            <a:ln w="50800">
              <a:solidFill>
                <a:srgbClr val="AEAEAE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00" name="AutoShape 4"/>
            <p:cNvSpPr>
              <a:spLocks noChangeArrowheads="1"/>
            </p:cNvSpPr>
            <p:nvPr/>
          </p:nvSpPr>
          <p:spPr bwMode="blackWhite">
            <a:xfrm>
              <a:off x="0" y="96"/>
              <a:ext cx="5376" cy="768"/>
            </a:xfrm>
            <a:custGeom>
              <a:avLst/>
              <a:gdLst>
                <a:gd name="G0" fmla="+- 1000 0 0"/>
                <a:gd name="G1" fmla="+- 1000 0 0"/>
                <a:gd name="G2" fmla="+- G0 0 G1"/>
                <a:gd name="G3" fmla="*/ G1 1 2"/>
                <a:gd name="G4" fmla="+- G0 0 G3"/>
                <a:gd name="T0" fmla="*/ 0 w 1000"/>
                <a:gd name="T1" fmla="*/ 0 h 1000"/>
                <a:gd name="T2" fmla="*/ G4 w 1000"/>
                <a:gd name="T3" fmla="*/ G1 h 1000"/>
              </a:gdLst>
              <a:ahLst/>
              <a:cxnLst>
                <a:cxn ang="0">
                  <a:pos x="0" y="0"/>
                </a:cxn>
                <a:cxn ang="0">
                  <a:pos x="6499" y="0"/>
                </a:cxn>
                <a:cxn ang="0">
                  <a:pos x="7000" y="500"/>
                </a:cxn>
                <a:cxn ang="0">
                  <a:pos x="6500" y="1000"/>
                </a:cxn>
                <a:cxn ang="0">
                  <a:pos x="0" y="1000"/>
                </a:cxn>
              </a:cxnLst>
              <a:rect l="T0" t="T1" r="T2" b="T3"/>
              <a:pathLst>
                <a:path w="7000" h="1000">
                  <a:moveTo>
                    <a:pt x="0" y="0"/>
                  </a:moveTo>
                  <a:lnTo>
                    <a:pt x="6499" y="0"/>
                  </a:lnTo>
                  <a:cubicBezTo>
                    <a:pt x="6776" y="0"/>
                    <a:pt x="7000" y="223"/>
                    <a:pt x="7000" y="500"/>
                  </a:cubicBezTo>
                  <a:cubicBezTo>
                    <a:pt x="7000" y="776"/>
                    <a:pt x="6776" y="999"/>
                    <a:pt x="6500" y="100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99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4101" name="Line 5"/>
            <p:cNvSpPr>
              <a:spLocks noChangeShapeType="1"/>
            </p:cNvSpPr>
            <p:nvPr/>
          </p:nvSpPr>
          <p:spPr bwMode="auto">
            <a:xfrm>
              <a:off x="0" y="768"/>
              <a:ext cx="5088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</a:endParaRPr>
            </a:p>
          </p:txBody>
        </p:sp>
      </p:grpSp>
      <p:sp>
        <p:nvSpPr>
          <p:cNvPr id="1027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95263" y="228600"/>
            <a:ext cx="71199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7924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Arial Black" pitchFamily="34" charset="0"/>
              </a:defRPr>
            </a:lvl1pPr>
          </a:lstStyle>
          <a:p>
            <a:pPr>
              <a:defRPr/>
            </a:pPr>
            <a:fld id="{367898CF-4241-424D-B22C-001CC68ECF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2" name="Picture 11" descr="brutus w_type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</a:blip>
          <a:srcRect/>
          <a:stretch>
            <a:fillRect/>
          </a:stretch>
        </p:blipFill>
        <p:spPr bwMode="auto">
          <a:xfrm>
            <a:off x="7010400" y="152400"/>
            <a:ext cx="1524000" cy="107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80000"/>
        <a:buFont typeface="Wingdings" pitchFamily="2" charset="2"/>
        <a:buChar char="l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70000"/>
        <a:buFont typeface="Wingdings" pitchFamily="2" charset="2"/>
        <a:buChar char="l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65000"/>
        <a:buFont typeface="Wingdings" pitchFamily="2" charset="2"/>
        <a:buChar char="l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DA0808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3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Design-Centric Maze Generation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657600"/>
            <a:ext cx="6629400" cy="167640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</a:pPr>
            <a:r>
              <a:rPr lang="en-US" sz="1800" dirty="0"/>
              <a:t>Paul </a:t>
            </a:r>
            <a:r>
              <a:rPr lang="en-US" sz="1800" dirty="0" err="1"/>
              <a:t>Hyunjin</a:t>
            </a:r>
            <a:r>
              <a:rPr lang="en-US" sz="1800" dirty="0"/>
              <a:t> Kim, Jacob Grove, Skylar Wurster, Roger </a:t>
            </a:r>
            <a:r>
              <a:rPr lang="en-US" sz="1800" dirty="0" err="1"/>
              <a:t>Crawfis</a:t>
            </a:r>
            <a:endParaRPr lang="en-US" sz="1800" dirty="0"/>
          </a:p>
          <a:p>
            <a:pPr algn="ctr">
              <a:lnSpc>
                <a:spcPct val="90000"/>
              </a:lnSpc>
            </a:pPr>
            <a:r>
              <a:rPr lang="en-US" sz="2000" dirty="0"/>
              <a:t>The Ohio State University </a:t>
            </a:r>
            <a:endParaRPr lang="en-US" sz="2400" dirty="0"/>
          </a:p>
          <a:p>
            <a:pPr algn="ctr" eaLnBrk="1" hangingPunct="1">
              <a:lnSpc>
                <a:spcPct val="90000"/>
              </a:lnSpc>
            </a:pPr>
            <a:r>
              <a:rPr lang="en-US" sz="1400" dirty="0"/>
              <a:t>{kim.3983, grove.217, wurster.18, crawfis.3}@osu.edu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D0EE22-F605-4B5D-91B1-48263F80B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F0967D-37C4-4C31-92F0-B6755DFAB3D8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0"/>
    </mc:Choice>
    <mc:Fallback xmlns="">
      <p:transition spd="slow" advTm="459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6A2F-E96B-4876-BB75-8E8D8C1A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C756-25A0-4B92-82C4-CAB4E3AC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that has detailed design criteria</a:t>
            </a:r>
          </a:p>
          <a:p>
            <a:pPr lvl="1"/>
            <a:r>
              <a:rPr lang="en-US" dirty="0"/>
              <a:t>Want lots of branches on a maze </a:t>
            </a:r>
          </a:p>
          <a:p>
            <a:pPr lvl="1"/>
            <a:r>
              <a:rPr lang="en-US" dirty="0"/>
              <a:t>Also, want the solution path with many curves on a maze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920F1-88CE-4A6E-AD65-999889A3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1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16A2F-E96B-4876-BB75-8E8D8C1A9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9C756-25A0-4B92-82C4-CAB4E3AC5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Perfect mazes can be generated by existing randomized maze generation algorithms.</a:t>
            </a:r>
          </a:p>
          <a:p>
            <a:r>
              <a:rPr lang="en-US" dirty="0"/>
              <a:t>But, very difficult to achieve the </a:t>
            </a:r>
            <a:r>
              <a:rPr lang="en-US"/>
              <a:t>desired maze </a:t>
            </a:r>
            <a:r>
              <a:rPr lang="en-US" dirty="0"/>
              <a:t>with the random algorithms.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920F1-88CE-4A6E-AD65-999889A3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21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1B0A384C-1534-41ED-84E2-10F0103609D8}"/>
              </a:ext>
            </a:extLst>
          </p:cNvPr>
          <p:cNvGrpSpPr/>
          <p:nvPr/>
        </p:nvGrpSpPr>
        <p:grpSpPr>
          <a:xfrm>
            <a:off x="946678" y="2188285"/>
            <a:ext cx="3201433" cy="3200400"/>
            <a:chOff x="961919" y="2193616"/>
            <a:chExt cx="3201433" cy="3200400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0B83C31-F768-48AC-80AC-AEDF1F1E999D}"/>
                </a:ext>
              </a:extLst>
            </p:cNvPr>
            <p:cNvSpPr/>
            <p:nvPr/>
          </p:nvSpPr>
          <p:spPr>
            <a:xfrm>
              <a:off x="1528068" y="2775966"/>
              <a:ext cx="95580" cy="585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ADC60728-1D03-4C0D-BA42-38F30A986919}"/>
                </a:ext>
              </a:extLst>
            </p:cNvPr>
            <p:cNvSpPr/>
            <p:nvPr/>
          </p:nvSpPr>
          <p:spPr>
            <a:xfrm>
              <a:off x="1146174" y="5142127"/>
              <a:ext cx="95580" cy="5857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CA14E641-6E71-4AC1-B26A-5378F11D7E69}"/>
                </a:ext>
              </a:extLst>
            </p:cNvPr>
            <p:cNvGrpSpPr/>
            <p:nvPr/>
          </p:nvGrpSpPr>
          <p:grpSpPr>
            <a:xfrm>
              <a:off x="961919" y="2193616"/>
              <a:ext cx="3201433" cy="3200400"/>
              <a:chOff x="961919" y="2193616"/>
              <a:chExt cx="3201433" cy="3200400"/>
            </a:xfrm>
          </p:grpSpPr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D6E21BF8-CECD-46A5-8B6E-B1DB26D49C1B}"/>
                  </a:ext>
                </a:extLst>
              </p:cNvPr>
              <p:cNvCxnSpPr/>
              <p:nvPr/>
            </p:nvCxnSpPr>
            <p:spPr>
              <a:xfrm>
                <a:off x="965019" y="2196282"/>
                <a:ext cx="31983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B6EA3A29-F91C-45E3-BE8A-2474AA2E4662}"/>
                  </a:ext>
                </a:extLst>
              </p:cNvPr>
              <p:cNvCxnSpPr/>
              <p:nvPr/>
            </p:nvCxnSpPr>
            <p:spPr>
              <a:xfrm>
                <a:off x="965019" y="2196282"/>
                <a:ext cx="0" cy="31950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D8A4544D-BD3C-4D97-AE64-B476F6F8E808}"/>
                  </a:ext>
                </a:extLst>
              </p:cNvPr>
              <p:cNvCxnSpPr/>
              <p:nvPr/>
            </p:nvCxnSpPr>
            <p:spPr>
              <a:xfrm>
                <a:off x="4163352" y="2196282"/>
                <a:ext cx="0" cy="319506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180D458D-ED12-4884-B079-EF16E763C0E3}"/>
                  </a:ext>
                </a:extLst>
              </p:cNvPr>
              <p:cNvCxnSpPr/>
              <p:nvPr/>
            </p:nvCxnSpPr>
            <p:spPr>
              <a:xfrm>
                <a:off x="965019" y="5391350"/>
                <a:ext cx="31983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233A26D5-637E-44BF-81DD-A1E5D8E3143F}"/>
                  </a:ext>
                </a:extLst>
              </p:cNvPr>
              <p:cNvCxnSpPr/>
              <p:nvPr/>
            </p:nvCxnSpPr>
            <p:spPr>
              <a:xfrm>
                <a:off x="2182152" y="2196282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3A9423BE-EF45-4D55-93E1-3EE13E73BC4D}"/>
                  </a:ext>
                </a:extLst>
              </p:cNvPr>
              <p:cNvCxnSpPr/>
              <p:nvPr/>
            </p:nvCxnSpPr>
            <p:spPr>
              <a:xfrm>
                <a:off x="2972727" y="2196282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52BE8467-8959-4E31-99B7-DCAE87A214A6}"/>
                  </a:ext>
                </a:extLst>
              </p:cNvPr>
              <p:cNvCxnSpPr/>
              <p:nvPr/>
            </p:nvCxnSpPr>
            <p:spPr>
              <a:xfrm>
                <a:off x="1401102" y="458439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7316339E-27EA-49BB-9CCC-2B48C5640107}"/>
                  </a:ext>
                </a:extLst>
              </p:cNvPr>
              <p:cNvCxnSpPr/>
              <p:nvPr/>
            </p:nvCxnSpPr>
            <p:spPr>
              <a:xfrm>
                <a:off x="3763302" y="219361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297B27E8-2EE0-4EBB-B0AE-029D27E632CC}"/>
                  </a:ext>
                </a:extLst>
              </p:cNvPr>
              <p:cNvCxnSpPr/>
              <p:nvPr/>
            </p:nvCxnSpPr>
            <p:spPr>
              <a:xfrm>
                <a:off x="1382052" y="221266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605D903-B2C7-4344-86C0-8801ADCB6A45}"/>
                  </a:ext>
                </a:extLst>
              </p:cNvPr>
              <p:cNvCxnSpPr/>
              <p:nvPr/>
            </p:nvCxnSpPr>
            <p:spPr>
              <a:xfrm>
                <a:off x="1382052" y="258642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DC34669A-E760-4354-80A7-6BF29CA1BA3A}"/>
                  </a:ext>
                </a:extLst>
              </p:cNvPr>
              <p:cNvCxnSpPr/>
              <p:nvPr/>
            </p:nvCxnSpPr>
            <p:spPr>
              <a:xfrm>
                <a:off x="1782102" y="260319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9981757A-A3D1-4A6A-8C0E-2D98528898CF}"/>
                  </a:ext>
                </a:extLst>
              </p:cNvPr>
              <p:cNvCxnSpPr/>
              <p:nvPr/>
            </p:nvCxnSpPr>
            <p:spPr>
              <a:xfrm>
                <a:off x="2572677" y="259366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ECB8742E-D100-4797-A029-0890E8121115}"/>
                  </a:ext>
                </a:extLst>
              </p:cNvPr>
              <p:cNvCxnSpPr/>
              <p:nvPr/>
            </p:nvCxnSpPr>
            <p:spPr>
              <a:xfrm>
                <a:off x="3363252" y="259366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AA47E40-55DA-4335-AEC0-9E6DFFC35FE9}"/>
                  </a:ext>
                </a:extLst>
              </p:cNvPr>
              <p:cNvCxnSpPr/>
              <p:nvPr/>
            </p:nvCxnSpPr>
            <p:spPr>
              <a:xfrm>
                <a:off x="1782102" y="300552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8FF2D8F3-CCFE-402A-A94F-B2A569B8EDF5}"/>
                  </a:ext>
                </a:extLst>
              </p:cNvPr>
              <p:cNvCxnSpPr/>
              <p:nvPr/>
            </p:nvCxnSpPr>
            <p:spPr>
              <a:xfrm>
                <a:off x="1782102" y="337699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DA0EED3C-57C7-4C45-831D-8269D7C30379}"/>
                  </a:ext>
                </a:extLst>
              </p:cNvPr>
              <p:cNvCxnSpPr/>
              <p:nvPr/>
            </p:nvCxnSpPr>
            <p:spPr>
              <a:xfrm>
                <a:off x="1382052" y="379609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12F58750-338C-4C80-A1F0-CECFE0518F0D}"/>
                  </a:ext>
                </a:extLst>
              </p:cNvPr>
              <p:cNvCxnSpPr/>
              <p:nvPr/>
            </p:nvCxnSpPr>
            <p:spPr>
              <a:xfrm>
                <a:off x="2182152" y="338424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0CB806AE-A051-407A-816B-07AB3C4F25A1}"/>
                  </a:ext>
                </a:extLst>
              </p:cNvPr>
              <p:cNvCxnSpPr/>
              <p:nvPr/>
            </p:nvCxnSpPr>
            <p:spPr>
              <a:xfrm>
                <a:off x="2182152" y="377476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59F0FE0-369E-48B9-AA9A-4DFF6DFAFE28}"/>
                  </a:ext>
                </a:extLst>
              </p:cNvPr>
              <p:cNvCxnSpPr/>
              <p:nvPr/>
            </p:nvCxnSpPr>
            <p:spPr>
              <a:xfrm>
                <a:off x="1782102" y="418662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40710762-DEF1-4737-89CA-9B2790A8FEC3}"/>
                  </a:ext>
                </a:extLst>
              </p:cNvPr>
              <p:cNvCxnSpPr/>
              <p:nvPr/>
            </p:nvCxnSpPr>
            <p:spPr>
              <a:xfrm>
                <a:off x="1782102" y="457714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5250C4C1-E613-4CC5-A1B3-6A7397098503}"/>
                  </a:ext>
                </a:extLst>
              </p:cNvPr>
              <p:cNvCxnSpPr/>
              <p:nvPr/>
            </p:nvCxnSpPr>
            <p:spPr>
              <a:xfrm>
                <a:off x="2172627" y="497719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6E1EEC32-94B9-4387-9FF8-6A6BB9EA233C}"/>
                  </a:ext>
                </a:extLst>
              </p:cNvPr>
              <p:cNvCxnSpPr/>
              <p:nvPr/>
            </p:nvCxnSpPr>
            <p:spPr>
              <a:xfrm>
                <a:off x="3363252" y="4578254"/>
                <a:ext cx="0" cy="3867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22BCE5B-0FB7-4721-84BB-69B70D3F54A5}"/>
                  </a:ext>
                </a:extLst>
              </p:cNvPr>
              <p:cNvCxnSpPr/>
              <p:nvPr/>
            </p:nvCxnSpPr>
            <p:spPr>
              <a:xfrm>
                <a:off x="3763302" y="458439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5A5DB88-61EE-4418-88BD-428A789F92E7}"/>
                  </a:ext>
                </a:extLst>
              </p:cNvPr>
              <p:cNvCxnSpPr/>
              <p:nvPr/>
            </p:nvCxnSpPr>
            <p:spPr>
              <a:xfrm>
                <a:off x="3763302" y="417481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B7DE902-E40C-4B9E-82FE-902473497FAF}"/>
                  </a:ext>
                </a:extLst>
              </p:cNvPr>
              <p:cNvCxnSpPr/>
              <p:nvPr/>
            </p:nvCxnSpPr>
            <p:spPr>
              <a:xfrm>
                <a:off x="2572677" y="455809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55FD5AA9-B680-4CDB-BB63-6A936F6CEDEC}"/>
                  </a:ext>
                </a:extLst>
              </p:cNvPr>
              <p:cNvCxnSpPr/>
              <p:nvPr/>
            </p:nvCxnSpPr>
            <p:spPr>
              <a:xfrm>
                <a:off x="2572677" y="419386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77276526-1FF0-43B1-9F06-DB23FFA465CD}"/>
                  </a:ext>
                </a:extLst>
              </p:cNvPr>
              <p:cNvCxnSpPr/>
              <p:nvPr/>
            </p:nvCxnSpPr>
            <p:spPr>
              <a:xfrm>
                <a:off x="3363252" y="296742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139FF9A-B032-4F3D-9D43-935F6E4E8090}"/>
                  </a:ext>
                </a:extLst>
              </p:cNvPr>
              <p:cNvCxnSpPr/>
              <p:nvPr/>
            </p:nvCxnSpPr>
            <p:spPr>
              <a:xfrm>
                <a:off x="2972727" y="3396046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749D8404-4C3D-4AA2-98B5-C433C9E254D9}"/>
                  </a:ext>
                </a:extLst>
              </p:cNvPr>
              <p:cNvCxnSpPr/>
              <p:nvPr/>
            </p:nvCxnSpPr>
            <p:spPr>
              <a:xfrm>
                <a:off x="2972727" y="3794988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A0F5A309-F726-49B9-B624-D6CD14C00E7D}"/>
                  </a:ext>
                </a:extLst>
              </p:cNvPr>
              <p:cNvCxnSpPr/>
              <p:nvPr/>
            </p:nvCxnSpPr>
            <p:spPr>
              <a:xfrm>
                <a:off x="2972727" y="454857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1AD9498-03FC-42A6-84B0-2BF77154D4AA}"/>
                  </a:ext>
                </a:extLst>
              </p:cNvPr>
              <p:cNvCxnSpPr/>
              <p:nvPr/>
            </p:nvCxnSpPr>
            <p:spPr>
              <a:xfrm>
                <a:off x="3763302" y="3384241"/>
                <a:ext cx="0" cy="4168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ECF1DBBF-26CD-41D7-9FD6-2D0284E572DA}"/>
                  </a:ext>
                </a:extLst>
              </p:cNvPr>
              <p:cNvCxnSpPr/>
              <p:nvPr/>
            </p:nvCxnSpPr>
            <p:spPr>
              <a:xfrm>
                <a:off x="3363252" y="3793816"/>
                <a:ext cx="0" cy="39052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CCD75A0-FF4E-42A0-A2F0-337C639E5D5D}"/>
                  </a:ext>
                </a:extLst>
              </p:cNvPr>
              <p:cNvCxnSpPr/>
              <p:nvPr/>
            </p:nvCxnSpPr>
            <p:spPr>
              <a:xfrm>
                <a:off x="2181119" y="458439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6C8CC053-B9EC-40E4-BE94-59ACA8A8F386}"/>
                  </a:ext>
                </a:extLst>
              </p:cNvPr>
              <p:cNvCxnSpPr/>
              <p:nvPr/>
            </p:nvCxnSpPr>
            <p:spPr>
              <a:xfrm>
                <a:off x="2963127" y="4973808"/>
                <a:ext cx="4085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21BBD8BD-CB8C-4A9A-9782-5C5ECA98C96A}"/>
                  </a:ext>
                </a:extLst>
              </p:cNvPr>
              <p:cNvCxnSpPr/>
              <p:nvPr/>
            </p:nvCxnSpPr>
            <p:spPr>
              <a:xfrm>
                <a:off x="3366961" y="4584391"/>
                <a:ext cx="396341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BC96CCA6-C9C7-4785-9FA9-881ECE877229}"/>
                  </a:ext>
                </a:extLst>
              </p:cNvPr>
              <p:cNvCxnSpPr/>
              <p:nvPr/>
            </p:nvCxnSpPr>
            <p:spPr>
              <a:xfrm>
                <a:off x="3359543" y="3793816"/>
                <a:ext cx="40375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D59D53B-0E91-49F7-942A-69A072FE7D86}"/>
                  </a:ext>
                </a:extLst>
              </p:cNvPr>
              <p:cNvCxnSpPr/>
              <p:nvPr/>
            </p:nvCxnSpPr>
            <p:spPr>
              <a:xfrm>
                <a:off x="3363252" y="4184341"/>
                <a:ext cx="3905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73C7ED6-201A-4F09-9F3E-103E38EA3769}"/>
                  </a:ext>
                </a:extLst>
              </p:cNvPr>
              <p:cNvCxnSpPr/>
              <p:nvPr/>
            </p:nvCxnSpPr>
            <p:spPr>
              <a:xfrm>
                <a:off x="2182152" y="3793816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3A4A34B-52C4-4FC9-85D9-3A759613F796}"/>
                  </a:ext>
                </a:extLst>
              </p:cNvPr>
              <p:cNvCxnSpPr/>
              <p:nvPr/>
            </p:nvCxnSpPr>
            <p:spPr>
              <a:xfrm>
                <a:off x="1379331" y="3793816"/>
                <a:ext cx="4038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5746F852-ACF2-4792-A46C-76024BFECD97}"/>
                  </a:ext>
                </a:extLst>
              </p:cNvPr>
              <p:cNvCxnSpPr/>
              <p:nvPr/>
            </p:nvCxnSpPr>
            <p:spPr>
              <a:xfrm>
                <a:off x="1385761" y="3003241"/>
                <a:ext cx="38784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35954DD4-62C0-4FD5-820E-AC9A262D011E}"/>
                  </a:ext>
                </a:extLst>
              </p:cNvPr>
              <p:cNvCxnSpPr/>
              <p:nvPr/>
            </p:nvCxnSpPr>
            <p:spPr>
              <a:xfrm>
                <a:off x="1790594" y="300324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6F0AB33D-208A-4596-8F47-A584B420C926}"/>
                  </a:ext>
                </a:extLst>
              </p:cNvPr>
              <p:cNvCxnSpPr/>
              <p:nvPr/>
            </p:nvCxnSpPr>
            <p:spPr>
              <a:xfrm>
                <a:off x="2115477" y="3003241"/>
                <a:ext cx="4572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04B5BC4A-4820-41F6-80DD-5E49990445AD}"/>
                  </a:ext>
                </a:extLst>
              </p:cNvPr>
              <p:cNvCxnSpPr/>
              <p:nvPr/>
            </p:nvCxnSpPr>
            <p:spPr>
              <a:xfrm>
                <a:off x="2581169" y="300324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CC25B14E-30C7-445B-84BF-F6F822118B89}"/>
                  </a:ext>
                </a:extLst>
              </p:cNvPr>
              <p:cNvCxnSpPr/>
              <p:nvPr/>
            </p:nvCxnSpPr>
            <p:spPr>
              <a:xfrm>
                <a:off x="2915577" y="3003241"/>
                <a:ext cx="43918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357C9BC-AFC5-4BF6-B01F-8F6ADC82236A}"/>
                  </a:ext>
                </a:extLst>
              </p:cNvPr>
              <p:cNvCxnSpPr/>
              <p:nvPr/>
            </p:nvCxnSpPr>
            <p:spPr>
              <a:xfrm>
                <a:off x="2972727" y="3393766"/>
                <a:ext cx="39423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167ACE8-A12F-46A6-A388-EBEC7059A678}"/>
                  </a:ext>
                </a:extLst>
              </p:cNvPr>
              <p:cNvCxnSpPr/>
              <p:nvPr/>
            </p:nvCxnSpPr>
            <p:spPr>
              <a:xfrm>
                <a:off x="2591727" y="3393766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D65F1424-3A57-4FA2-922D-965CC8F61D21}"/>
                  </a:ext>
                </a:extLst>
              </p:cNvPr>
              <p:cNvCxnSpPr/>
              <p:nvPr/>
            </p:nvCxnSpPr>
            <p:spPr>
              <a:xfrm>
                <a:off x="3749578" y="3003241"/>
                <a:ext cx="41377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15AFCE8-5CD5-4E22-A655-2C4E5FA13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3918" y="4980467"/>
                <a:ext cx="398809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CC9B41B5-F26A-4A24-A79C-9E1E74F51DEC}"/>
                  </a:ext>
                </a:extLst>
              </p:cNvPr>
              <p:cNvCxnSpPr/>
              <p:nvPr/>
            </p:nvCxnSpPr>
            <p:spPr>
              <a:xfrm>
                <a:off x="1789486" y="4178140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1CA98E7-4D78-47F2-B9CF-2117516D0E4B}"/>
                  </a:ext>
                </a:extLst>
              </p:cNvPr>
              <p:cNvCxnSpPr/>
              <p:nvPr/>
            </p:nvCxnSpPr>
            <p:spPr>
              <a:xfrm>
                <a:off x="1790519" y="498444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74C38A66-D638-4C46-A715-22D76F0AD7FE}"/>
                  </a:ext>
                </a:extLst>
              </p:cNvPr>
              <p:cNvCxnSpPr/>
              <p:nvPr/>
            </p:nvCxnSpPr>
            <p:spPr>
              <a:xfrm>
                <a:off x="961919" y="4984441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315EF975-3705-45A1-834A-5608351BC905}"/>
                  </a:ext>
                </a:extLst>
              </p:cNvPr>
              <p:cNvCxnSpPr/>
              <p:nvPr/>
            </p:nvCxnSpPr>
            <p:spPr>
              <a:xfrm>
                <a:off x="962952" y="3416140"/>
                <a:ext cx="3820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3B2EF688-E4FE-406C-B497-C968AB8D91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3785" y="4199406"/>
                <a:ext cx="39894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Maze Cell of Perfect Maze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A7A48-FC2B-47C9-8EB7-C105B3E8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9BEECF6-E6F3-47DC-9BB8-65355FA61241}"/>
              </a:ext>
            </a:extLst>
          </p:cNvPr>
          <p:cNvSpPr/>
          <p:nvPr/>
        </p:nvSpPr>
        <p:spPr bwMode="auto">
          <a:xfrm>
            <a:off x="962725" y="2192942"/>
            <a:ext cx="388418" cy="404602"/>
          </a:xfrm>
          <a:prstGeom prst="rect">
            <a:avLst/>
          </a:prstGeom>
          <a:noFill/>
          <a:ln w="412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591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11CBD3-D55E-4704-AA76-93DD82D4D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sz="2800" dirty="0"/>
              <a:t>Maze Cell of Perfect Maze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49552-89C6-4CE2-B2A0-39BB95DDF18A}"/>
              </a:ext>
            </a:extLst>
          </p:cNvPr>
          <p:cNvSpPr txBox="1"/>
          <p:nvPr/>
        </p:nvSpPr>
        <p:spPr>
          <a:xfrm>
            <a:off x="5029200" y="2114044"/>
            <a:ext cx="1164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Turn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E80B5-7B44-454F-B249-39923526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9" y="2114044"/>
            <a:ext cx="3048000" cy="2982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2294F0-A318-45D4-B8BA-FC0EE1CB1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29" y="5219630"/>
            <a:ext cx="881015" cy="554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08995-CF6C-40AE-815C-E2540D7C0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943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F8B2C8-234E-4B63-9D33-6962FF5AB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sz="2800" dirty="0"/>
              <a:t>Maze Cell of Perfect Maze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49552-89C6-4CE2-B2A0-39BB95DDF18A}"/>
              </a:ext>
            </a:extLst>
          </p:cNvPr>
          <p:cNvSpPr txBox="1"/>
          <p:nvPr/>
        </p:nvSpPr>
        <p:spPr>
          <a:xfrm>
            <a:off x="5029200" y="2114044"/>
            <a:ext cx="152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Turn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Straight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9F772-A2B9-43B3-AB4C-4E1C9D8FB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9" y="2514600"/>
            <a:ext cx="3048000" cy="14415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8B03F2-0D6B-4CE1-93ED-1EA3E6494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29" y="5219630"/>
            <a:ext cx="881015" cy="554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9D67EB-FC6E-470F-8E73-050168F4D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38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E8DB283-413E-41DE-8370-4E865E22A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sz="2800" dirty="0"/>
              <a:t>Maze Cell of Perfect Maze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49552-89C6-4CE2-B2A0-39BB95DDF18A}"/>
              </a:ext>
            </a:extLst>
          </p:cNvPr>
          <p:cNvSpPr txBox="1"/>
          <p:nvPr/>
        </p:nvSpPr>
        <p:spPr>
          <a:xfrm>
            <a:off x="5029200" y="2114044"/>
            <a:ext cx="1829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Turn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Straight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T-Junction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00105C-1C0E-4590-874E-9E8A86542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1" y="2133600"/>
            <a:ext cx="3048000" cy="2978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823BE6-F0B9-440F-B4C9-CF5EA6545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29" y="5219630"/>
            <a:ext cx="881015" cy="55410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5438FD-9CD9-41CA-A884-FC0102D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52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49552-89C6-4CE2-B2A0-39BB95DDF18A}"/>
              </a:ext>
            </a:extLst>
          </p:cNvPr>
          <p:cNvSpPr txBox="1"/>
          <p:nvPr/>
        </p:nvSpPr>
        <p:spPr>
          <a:xfrm>
            <a:off x="5029200" y="2114044"/>
            <a:ext cx="23567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Turn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Straight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T-Junction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Cross-Junction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98E7F-AA49-4AF8-BE74-F38ABC215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9" y="5219630"/>
            <a:ext cx="881015" cy="55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712FFD-EEEC-4C20-9CF0-B8F67F9A2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4449" y="2569962"/>
            <a:ext cx="1499759" cy="149975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1112094-143D-4B7E-A6BA-8F26BB1AB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sz="2800" dirty="0"/>
              <a:t>Maze Cell of Perfect Maze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8BDBD8-B8C4-45FB-A6F2-CEB954502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84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2949552-89C6-4CE2-B2A0-39BB95DDF18A}"/>
              </a:ext>
            </a:extLst>
          </p:cNvPr>
          <p:cNvSpPr txBox="1"/>
          <p:nvPr/>
        </p:nvSpPr>
        <p:spPr>
          <a:xfrm>
            <a:off x="5029200" y="2114044"/>
            <a:ext cx="235673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Turn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Straight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T-Junction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Cross-Junction</a:t>
            </a:r>
          </a:p>
          <a:p>
            <a:pPr marL="457200" indent="-457200"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2000" dirty="0"/>
              <a:t>Terminal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D12B7-A525-4D2D-BE01-E5CB6372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29" y="5219630"/>
            <a:ext cx="881015" cy="554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9D6431-8CCF-4C36-AE5F-659C19AFE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329" y="2133922"/>
            <a:ext cx="3081529" cy="301749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8560AE-D627-4200-A591-B846D9615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sz="2800" dirty="0"/>
              <a:t>Maze Cell of Perfect Maze</a:t>
            </a:r>
          </a:p>
          <a:p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A71367-CDCB-4F94-B1D8-686014A4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5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CE59-5FF0-4949-B9ED-D0619E48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917C-91CB-4DD8-B779-895F7CAD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Perfect maze</a:t>
            </a:r>
            <a:r>
              <a:rPr lang="en-US" dirty="0"/>
              <a:t> can be generated from </a:t>
            </a:r>
            <a:r>
              <a:rPr lang="en-US" b="1" dirty="0"/>
              <a:t>spanning tree on regular grid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D2B4D-07DA-480F-A4FC-89C9CE595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68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CE59-5FF0-4949-B9ED-D0619E48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917C-91CB-4DD8-B779-895F7CAD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Spanning Tree on Regular Grid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loops</a:t>
            </a:r>
          </a:p>
          <a:p>
            <a:r>
              <a:rPr lang="en-US" dirty="0"/>
              <a:t>No inaccessible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D8B52-FE75-4708-9C2B-031B913E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48" y="2172957"/>
            <a:ext cx="2856243" cy="28562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F7EBAF-A17A-45AE-A9E6-1F08BB96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4413637"/>
            <a:ext cx="1295400" cy="615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31131-222C-416D-A8E9-19AB32EE4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What is Maze?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/>
              <a:t>Puzzle</a:t>
            </a:r>
          </a:p>
          <a:p>
            <a:pPr>
              <a:lnSpc>
                <a:spcPct val="80000"/>
              </a:lnSpc>
            </a:pPr>
            <a:r>
              <a:rPr lang="en-US" sz="2800" dirty="0"/>
              <a:t>Simple Goal</a:t>
            </a:r>
          </a:p>
          <a:p>
            <a:pPr lvl="1">
              <a:lnSpc>
                <a:spcPct val="80000"/>
              </a:lnSpc>
            </a:pPr>
            <a:r>
              <a:rPr lang="en-US" sz="2400" dirty="0"/>
              <a:t>Find a path from an entrance to a goal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3A896-58E3-4294-B4D1-C4C81C8214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2" b="7799"/>
          <a:stretch/>
        </p:blipFill>
        <p:spPr>
          <a:xfrm>
            <a:off x="2819400" y="2971800"/>
            <a:ext cx="2514600" cy="27300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D4A303-EFA5-4057-9619-AE46BD67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2"/>
    </mc:Choice>
    <mc:Fallback xmlns="">
      <p:transition spd="slow" advTm="175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CE59-5FF0-4949-B9ED-D0619E48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917C-91CB-4DD8-B779-895F7CAD5F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199"/>
            <a:ext cx="7316962" cy="4080613"/>
          </a:xfrm>
        </p:spPr>
        <p:txBody>
          <a:bodyPr/>
          <a:lstStyle/>
          <a:p>
            <a:r>
              <a:rPr lang="en-US" dirty="0"/>
              <a:t>Perfect Maze from Spanning Tree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D8FD1-1272-4CD3-9F53-11022530E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3" y="2590800"/>
            <a:ext cx="1828800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96BD7E-C508-415C-83E4-9E00A0174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590800"/>
            <a:ext cx="1832415" cy="18288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7020349-9BEC-44BE-9F7E-BEB9FC8A5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2586824"/>
            <a:ext cx="1828800" cy="1832415"/>
          </a:xfrm>
          <a:prstGeom prst="rect">
            <a:avLst/>
          </a:prstGeom>
        </p:spPr>
      </p:pic>
      <p:pic>
        <p:nvPicPr>
          <p:cNvPr id="62" name="Graphic 61" descr="Line Arrow: Straight">
            <a:extLst>
              <a:ext uri="{FF2B5EF4-FFF2-40B4-BE49-F238E27FC236}">
                <a16:creationId xmlns:a16="http://schemas.microsoft.com/office/drawing/2014/main" id="{C35872E7-1C43-4BE6-BC7E-1A4B142E89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2743042" y="3235246"/>
            <a:ext cx="535569" cy="535569"/>
          </a:xfrm>
          <a:prstGeom prst="rect">
            <a:avLst/>
          </a:prstGeom>
        </p:spPr>
      </p:pic>
      <p:pic>
        <p:nvPicPr>
          <p:cNvPr id="63" name="Graphic 62" descr="Line Arrow: Straight">
            <a:extLst>
              <a:ext uri="{FF2B5EF4-FFF2-40B4-BE49-F238E27FC236}">
                <a16:creationId xmlns:a16="http://schemas.microsoft.com/office/drawing/2014/main" id="{CEA47938-C024-4DF5-8A9A-0B6A61DB78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5525223" y="3235246"/>
            <a:ext cx="535569" cy="53556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00AF3-53B9-4EAB-B017-36201DF7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32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1C95-B5B5-4F7A-B7D5-D6FCCE3C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Spanning Tree and Perfect Maze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B1ED-2E73-48A3-9AED-1B94193A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Duality of Spanning Tree and Perfect Maze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D487A-4B58-4E15-BDA9-CA2EC9309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395" y="2819400"/>
            <a:ext cx="1828800" cy="1832415"/>
          </a:xfrm>
          <a:prstGeom prst="rect">
            <a:avLst/>
          </a:prstGeom>
        </p:spPr>
      </p:pic>
      <p:sp>
        <p:nvSpPr>
          <p:cNvPr id="6" name="Arrow: Left-Right 5">
            <a:extLst>
              <a:ext uri="{FF2B5EF4-FFF2-40B4-BE49-F238E27FC236}">
                <a16:creationId xmlns:a16="http://schemas.microsoft.com/office/drawing/2014/main" id="{81B64479-7B9F-4E12-8C18-5C47C9E295F1}"/>
              </a:ext>
            </a:extLst>
          </p:cNvPr>
          <p:cNvSpPr/>
          <p:nvPr/>
        </p:nvSpPr>
        <p:spPr bwMode="auto">
          <a:xfrm>
            <a:off x="3962400" y="3662190"/>
            <a:ext cx="903524" cy="360051"/>
          </a:xfrm>
          <a:prstGeom prst="left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67061D-4AFF-4975-9DA9-F30AFB49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43" y="2819400"/>
            <a:ext cx="1832415" cy="183241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37B7D4-8F45-495F-B3C2-6E96AEBA7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805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Design-Centric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Stages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Maze &amp; Solution Path Generation</a:t>
            </a:r>
          </a:p>
          <a:p>
            <a:pPr lvl="1"/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3BE7-DDA0-4B32-8D11-6588A822E58B}"/>
              </a:ext>
            </a:extLst>
          </p:cNvPr>
          <p:cNvCxnSpPr>
            <a:cxnSpLocks/>
          </p:cNvCxnSpPr>
          <p:nvPr/>
        </p:nvCxnSpPr>
        <p:spPr bwMode="auto">
          <a:xfrm flipH="1">
            <a:off x="2286000" y="2466108"/>
            <a:ext cx="685800" cy="0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53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Design-Centric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Desired Properties of Maze</a:t>
            </a:r>
          </a:p>
          <a:p>
            <a:pPr lvl="1"/>
            <a:r>
              <a:rPr lang="en-US" dirty="0"/>
              <a:t>Desired Properties of Solution Path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91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F1C95-B5B5-4F7A-B7D5-D6FCCE3C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 Properties</a:t>
            </a:r>
            <a:endParaRPr lang="en-US" sz="2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48B1ED-2E73-48A3-9AED-1B94193A5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desired values for maze metrics</a:t>
            </a:r>
          </a:p>
          <a:p>
            <a:pPr lvl="1"/>
            <a:r>
              <a:rPr lang="en-US" dirty="0"/>
              <a:t>#Turns</a:t>
            </a:r>
          </a:p>
          <a:p>
            <a:pPr lvl="1"/>
            <a:r>
              <a:rPr lang="en-US" dirty="0"/>
              <a:t>#Straights</a:t>
            </a:r>
          </a:p>
          <a:p>
            <a:pPr lvl="1"/>
            <a:r>
              <a:rPr lang="en-US" dirty="0"/>
              <a:t>#T-</a:t>
            </a:r>
            <a:r>
              <a:rPr lang="en-US" dirty="0" err="1"/>
              <a:t>Juncs</a:t>
            </a:r>
            <a:endParaRPr lang="en-US" dirty="0"/>
          </a:p>
          <a:p>
            <a:pPr lvl="1"/>
            <a:r>
              <a:rPr lang="en-US" dirty="0"/>
              <a:t>#Cross-</a:t>
            </a:r>
            <a:r>
              <a:rPr lang="en-US" dirty="0" err="1"/>
              <a:t>Juncs</a:t>
            </a:r>
            <a:endParaRPr lang="en-US" dirty="0"/>
          </a:p>
          <a:p>
            <a:pPr lvl="1"/>
            <a:r>
              <a:rPr lang="en-US" dirty="0"/>
              <a:t>#Terminals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A3350-565D-44A3-952E-FB0E355D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642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F398-F9EA-4FD4-A0E4-107B9505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Path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5E0DA-9B70-419D-831D-8DF2DCD19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 up desired values for path metrics</a:t>
            </a:r>
          </a:p>
          <a:p>
            <a:pPr lvl="1"/>
            <a:r>
              <a:rPr lang="en-US" dirty="0"/>
              <a:t>#Turns</a:t>
            </a:r>
          </a:p>
          <a:p>
            <a:pPr lvl="1"/>
            <a:r>
              <a:rPr lang="en-US" dirty="0"/>
              <a:t>#Straights</a:t>
            </a:r>
          </a:p>
          <a:p>
            <a:pPr lvl="1"/>
            <a:r>
              <a:rPr lang="en-US" dirty="0"/>
              <a:t>#T-</a:t>
            </a:r>
            <a:r>
              <a:rPr lang="en-US" dirty="0" err="1"/>
              <a:t>Juncs</a:t>
            </a:r>
            <a:endParaRPr lang="en-US" dirty="0"/>
          </a:p>
          <a:p>
            <a:pPr lvl="1"/>
            <a:r>
              <a:rPr lang="en-US" dirty="0"/>
              <a:t>#Cross-</a:t>
            </a:r>
            <a:r>
              <a:rPr lang="en-US" dirty="0" err="1"/>
              <a:t>Juncs</a:t>
            </a:r>
            <a:endParaRPr lang="en-US" dirty="0"/>
          </a:p>
          <a:p>
            <a:pPr lvl="1"/>
            <a:r>
              <a:rPr lang="en-US" dirty="0" err="1"/>
              <a:t>SolutionPathLength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E0086D-5994-43DC-89CA-A91512518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58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Design-Centric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Stages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Maze &amp; Solution Path Generation</a:t>
            </a:r>
          </a:p>
          <a:p>
            <a:pPr lvl="1"/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9DC3BE7-DDA0-4B32-8D11-6588A822E58B}"/>
              </a:ext>
            </a:extLst>
          </p:cNvPr>
          <p:cNvCxnSpPr>
            <a:cxnSpLocks/>
          </p:cNvCxnSpPr>
          <p:nvPr/>
        </p:nvCxnSpPr>
        <p:spPr bwMode="auto">
          <a:xfrm flipH="1">
            <a:off x="6858000" y="2992582"/>
            <a:ext cx="685800" cy="0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069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FC20-6228-425F-92F3-DF57E7CA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5AB51-4413-47E0-969E-786EF55EE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generate desired maze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Use Search-based Procedural Content Generation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31471-8C0C-4E40-BE60-99597F646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29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C9C1-9F33-420F-8342-1F8586F9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Search-based Procedural Content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8046-BF0C-4BB9-9CC9-B2BE726C4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Search-based Procedural Content Generation(SBPCG)</a:t>
            </a:r>
          </a:p>
          <a:p>
            <a:pPr lvl="1"/>
            <a:r>
              <a:rPr lang="en-US" dirty="0"/>
              <a:t>One approach of PCG</a:t>
            </a:r>
          </a:p>
          <a:p>
            <a:pPr lvl="1"/>
            <a:r>
              <a:rPr lang="en-US" dirty="0"/>
              <a:t>Special case of generate-and-test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70C9-C444-49B4-834D-F738614A7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08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60DAF5A-E468-4365-8BC2-D44B9EDA9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263" y="2157964"/>
            <a:ext cx="5767476" cy="39969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8C9C1-9F33-420F-8342-1F8586F91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00" dirty="0"/>
              <a:t>Search-based Procedural Content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A58046-BF0C-4BB9-9CC9-B2BE726C4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SBPCG to find desired maze</a:t>
            </a:r>
          </a:p>
          <a:p>
            <a:pPr marL="457200" lvl="1" indent="0">
              <a:buNone/>
            </a:pPr>
            <a:endParaRPr lang="en-US" dirty="0"/>
          </a:p>
          <a:p>
            <a:pPr marL="571500" indent="-514350"/>
            <a:endParaRPr lang="en-US" dirty="0"/>
          </a:p>
          <a:p>
            <a:pPr lvl="1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CA7851-9DDA-4DEF-8B9E-CC0C3311773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45337" y="2336800"/>
            <a:ext cx="1917264" cy="587726"/>
          </a:xfrm>
          <a:prstGeom prst="straightConnector1">
            <a:avLst/>
          </a:prstGeom>
          <a:ln w="5715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8B8C3E7-A97D-4FCE-A7C8-F5741D9EE78E}"/>
              </a:ext>
            </a:extLst>
          </p:cNvPr>
          <p:cNvSpPr txBox="1"/>
          <p:nvPr/>
        </p:nvSpPr>
        <p:spPr>
          <a:xfrm>
            <a:off x="5628029" y="2019468"/>
            <a:ext cx="2339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Intelligent Maze </a:t>
            </a:r>
            <a:br>
              <a:rPr lang="en-US" sz="2000" dirty="0"/>
            </a:br>
            <a:r>
              <a:rPr lang="en-US" sz="2000" dirty="0"/>
              <a:t>Generation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B2CFC1-9D6F-4F1B-A27F-11E4293B662D}"/>
              </a:ext>
            </a:extLst>
          </p:cNvPr>
          <p:cNvSpPr txBox="1"/>
          <p:nvPr/>
        </p:nvSpPr>
        <p:spPr>
          <a:xfrm>
            <a:off x="1382203" y="2205995"/>
            <a:ext cx="893193" cy="2616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#Turns =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F24C94-F170-4D2D-AC58-51E6A8A4B607}"/>
              </a:ext>
            </a:extLst>
          </p:cNvPr>
          <p:cNvSpPr txBox="1"/>
          <p:nvPr/>
        </p:nvSpPr>
        <p:spPr>
          <a:xfrm>
            <a:off x="1406866" y="3782624"/>
            <a:ext cx="971740" cy="2616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#Turns = 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E99605-4F52-47EF-B7AA-2E41288493A5}"/>
                  </a:ext>
                </a:extLst>
              </p:cNvPr>
              <p:cNvSpPr txBox="1"/>
              <p:nvPr/>
            </p:nvSpPr>
            <p:spPr>
              <a:xfrm>
                <a:off x="770213" y="4576145"/>
                <a:ext cx="1192955" cy="307777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|5−10|=5</m:t>
                      </m:r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E99605-4F52-47EF-B7AA-2E4128849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13" y="4576145"/>
                <a:ext cx="1192955" cy="307777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874045-C17A-4CF7-9F7B-449A48E33B59}"/>
              </a:ext>
            </a:extLst>
          </p:cNvPr>
          <p:cNvSpPr/>
          <p:nvPr/>
        </p:nvSpPr>
        <p:spPr bwMode="auto">
          <a:xfrm>
            <a:off x="2482203" y="2184400"/>
            <a:ext cx="1033769" cy="423656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4402AA-BBB4-4B4F-8FBC-C877529D6DF5}"/>
              </a:ext>
            </a:extLst>
          </p:cNvPr>
          <p:cNvSpPr/>
          <p:nvPr/>
        </p:nvSpPr>
        <p:spPr bwMode="auto">
          <a:xfrm>
            <a:off x="2341883" y="2924526"/>
            <a:ext cx="1295397" cy="423656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68B249-9B4C-45FD-994F-E7C127B1E958}"/>
              </a:ext>
            </a:extLst>
          </p:cNvPr>
          <p:cNvSpPr/>
          <p:nvPr/>
        </p:nvSpPr>
        <p:spPr bwMode="auto">
          <a:xfrm>
            <a:off x="2463800" y="3728567"/>
            <a:ext cx="1036852" cy="423656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1B7424-93D6-4CF6-9860-99042206B146}"/>
              </a:ext>
            </a:extLst>
          </p:cNvPr>
          <p:cNvSpPr/>
          <p:nvPr/>
        </p:nvSpPr>
        <p:spPr bwMode="auto">
          <a:xfrm>
            <a:off x="2047554" y="4487896"/>
            <a:ext cx="1910657" cy="596691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8650EC-66D3-4A4A-9CD4-B1F8BDC08612}"/>
              </a:ext>
            </a:extLst>
          </p:cNvPr>
          <p:cNvSpPr/>
          <p:nvPr/>
        </p:nvSpPr>
        <p:spPr bwMode="auto">
          <a:xfrm>
            <a:off x="1706124" y="5374641"/>
            <a:ext cx="2525516" cy="748206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DBEDD8-A93B-45B0-A5C0-D9DF35875CA7}"/>
              </a:ext>
            </a:extLst>
          </p:cNvPr>
          <p:cNvSpPr/>
          <p:nvPr/>
        </p:nvSpPr>
        <p:spPr bwMode="auto">
          <a:xfrm>
            <a:off x="4720154" y="5525160"/>
            <a:ext cx="1639057" cy="471017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91673C4-C940-4087-8B29-E047B825BFA9}"/>
              </a:ext>
            </a:extLst>
          </p:cNvPr>
          <p:cNvSpPr/>
          <p:nvPr/>
        </p:nvSpPr>
        <p:spPr bwMode="auto">
          <a:xfrm>
            <a:off x="6775305" y="5530291"/>
            <a:ext cx="680432" cy="471017"/>
          </a:xfrm>
          <a:prstGeom prst="roundRect">
            <a:avLst/>
          </a:prstGeom>
          <a:noFill/>
          <a:ln w="603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1D4417-F0DD-47EC-8116-2CAD8AD64CE5}"/>
              </a:ext>
            </a:extLst>
          </p:cNvPr>
          <p:cNvCxnSpPr>
            <a:cxnSpLocks/>
          </p:cNvCxnSpPr>
          <p:nvPr/>
        </p:nvCxnSpPr>
        <p:spPr bwMode="auto">
          <a:xfrm flipV="1">
            <a:off x="5389416" y="3058160"/>
            <a:ext cx="0" cy="240980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556E45-6A29-453E-BE85-04513C1E1638}"/>
              </a:ext>
            </a:extLst>
          </p:cNvPr>
          <p:cNvCxnSpPr>
            <a:cxnSpLocks/>
          </p:cNvCxnSpPr>
          <p:nvPr/>
        </p:nvCxnSpPr>
        <p:spPr bwMode="auto">
          <a:xfrm flipH="1">
            <a:off x="3671456" y="3078019"/>
            <a:ext cx="1717960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385421F-081C-4D36-A66A-7C43F5A3149E}"/>
              </a:ext>
            </a:extLst>
          </p:cNvPr>
          <p:cNvCxnSpPr>
            <a:cxnSpLocks/>
          </p:cNvCxnSpPr>
          <p:nvPr/>
        </p:nvCxnSpPr>
        <p:spPr bwMode="auto">
          <a:xfrm>
            <a:off x="6412577" y="5765800"/>
            <a:ext cx="318134" cy="0"/>
          </a:xfrm>
          <a:prstGeom prst="straightConnector1">
            <a:avLst/>
          </a:prstGeom>
          <a:solidFill>
            <a:schemeClr val="accent1"/>
          </a:solidFill>
          <a:ln w="476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9D9B917-BAC7-4EC6-8F8C-F638686E8D6B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35928" y="5969509"/>
            <a:ext cx="684224" cy="554735"/>
          </a:xfrm>
          <a:prstGeom prst="straightConnector1">
            <a:avLst/>
          </a:prstGeom>
          <a:ln w="57150">
            <a:solidFill>
              <a:srgbClr val="C00000"/>
            </a:solidFill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A8F4F-63A5-46B5-80CA-B6636F4A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27" name="Graphic 26" descr="Line Arrow: Rotate right">
            <a:extLst>
              <a:ext uri="{FF2B5EF4-FFF2-40B4-BE49-F238E27FC236}">
                <a16:creationId xmlns:a16="http://schemas.microsoft.com/office/drawing/2014/main" id="{2654B4FB-C7DA-4030-B080-BDA7C7D99E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909867" flipH="1">
            <a:off x="3793976" y="3383943"/>
            <a:ext cx="1110709" cy="1221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D279FD-FD91-4B5E-AE64-3A99DCECA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262" y="2851052"/>
            <a:ext cx="549812" cy="562488"/>
          </a:xfrm>
          <a:prstGeom prst="rect">
            <a:avLst/>
          </a:prstGeom>
        </p:spPr>
      </p:pic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C3BD1534-EE55-472E-BDDD-4686AB6F412C}"/>
              </a:ext>
            </a:extLst>
          </p:cNvPr>
          <p:cNvSpPr/>
          <p:nvPr/>
        </p:nvSpPr>
        <p:spPr bwMode="auto">
          <a:xfrm>
            <a:off x="3525287" y="5466490"/>
            <a:ext cx="609600" cy="668931"/>
          </a:xfrm>
          <a:prstGeom prst="mathMultiply">
            <a:avLst>
              <a:gd name="adj1" fmla="val 9076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20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1882 0.37292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10" y="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0" grpId="0" animBg="1"/>
      <p:bldP spid="12" grpId="0" animBg="1"/>
      <p:bldP spid="5" grpId="0" animBg="1"/>
      <p:bldP spid="5" grpId="1" animBg="1"/>
      <p:bldP spid="13" grpId="0" animBg="1"/>
      <p:bldP spid="13" grpId="1" animBg="1"/>
      <p:bldP spid="13" grpId="2" animBg="1"/>
      <p:bldP spid="13" grpId="3" animBg="1"/>
      <p:bldP spid="13" grpId="4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9" grpId="0" animBg="1"/>
      <p:bldP spid="18" grpId="0" animBg="1"/>
      <p:bldP spid="1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604C-FF60-4BCA-A581-6AE81161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E48A-A360-4258-98EF-921AA380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Game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95FCF6-A954-445C-A14B-AEB6E2F97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8" y="2563368"/>
            <a:ext cx="3734321" cy="2800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90975F2-9F1F-450A-8F34-2184A4DB5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01" y="2557272"/>
            <a:ext cx="3200847" cy="28007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8ED3AF-E112-41A7-B483-D78457FA6004}"/>
              </a:ext>
            </a:extLst>
          </p:cNvPr>
          <p:cNvSpPr txBox="1"/>
          <p:nvPr/>
        </p:nvSpPr>
        <p:spPr>
          <a:xfrm>
            <a:off x="2057400" y="53226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Pac-Man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621079-6795-44DA-9E98-CA3BEAEFD8BD}"/>
              </a:ext>
            </a:extLst>
          </p:cNvPr>
          <p:cNvSpPr txBox="1"/>
          <p:nvPr/>
        </p:nvSpPr>
        <p:spPr>
          <a:xfrm>
            <a:off x="5424797" y="5358013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Legend of Zelda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D4EDD7-2557-4DBB-8148-3FA7BE9F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83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4169"/>
            <a:ext cx="7924800" cy="4419600"/>
          </a:xfrm>
        </p:spPr>
        <p:txBody>
          <a:bodyPr/>
          <a:lstStyle/>
          <a:p>
            <a:r>
              <a:rPr lang="en-US" dirty="0"/>
              <a:t>Searching over all possible spanning trees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32 trillion of spanning trees in 6x6 grid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B7142-22AA-4FE7-AE29-A861E764A446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A3C8EA-3FE7-4983-A01D-D48550541F2B}"/>
              </a:ext>
            </a:extLst>
          </p:cNvPr>
          <p:cNvSpPr/>
          <p:nvPr/>
        </p:nvSpPr>
        <p:spPr bwMode="auto">
          <a:xfrm>
            <a:off x="4273463" y="274320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E602DD-0D8B-4367-8DB2-2393344C0DE9}"/>
              </a:ext>
            </a:extLst>
          </p:cNvPr>
          <p:cNvSpPr/>
          <p:nvPr/>
        </p:nvSpPr>
        <p:spPr bwMode="auto">
          <a:xfrm>
            <a:off x="3602831" y="301251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7E2CBA-437B-4FF6-829E-21990DEC2F98}"/>
              </a:ext>
            </a:extLst>
          </p:cNvPr>
          <p:cNvSpPr/>
          <p:nvPr/>
        </p:nvSpPr>
        <p:spPr bwMode="auto">
          <a:xfrm>
            <a:off x="3755231" y="354069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4593D-295E-4D42-B103-3FC16D02DCDB}"/>
              </a:ext>
            </a:extLst>
          </p:cNvPr>
          <p:cNvSpPr/>
          <p:nvPr/>
        </p:nvSpPr>
        <p:spPr bwMode="auto">
          <a:xfrm>
            <a:off x="3084599" y="38100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43A370-F560-4004-9663-2B562EE41016}"/>
              </a:ext>
            </a:extLst>
          </p:cNvPr>
          <p:cNvSpPr/>
          <p:nvPr/>
        </p:nvSpPr>
        <p:spPr bwMode="auto">
          <a:xfrm>
            <a:off x="4779171" y="36576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5977C3-187C-4179-9643-AF04851FCE38}"/>
              </a:ext>
            </a:extLst>
          </p:cNvPr>
          <p:cNvSpPr/>
          <p:nvPr/>
        </p:nvSpPr>
        <p:spPr bwMode="auto">
          <a:xfrm>
            <a:off x="4108539" y="39269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7DCEFE-653B-4ED3-B015-54FECF4098A5}"/>
              </a:ext>
            </a:extLst>
          </p:cNvPr>
          <p:cNvSpPr/>
          <p:nvPr/>
        </p:nvSpPr>
        <p:spPr bwMode="auto">
          <a:xfrm>
            <a:off x="5062097" y="287054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C06727-B64C-46E7-BEC3-6A5CBF5E322D}"/>
              </a:ext>
            </a:extLst>
          </p:cNvPr>
          <p:cNvSpPr/>
          <p:nvPr/>
        </p:nvSpPr>
        <p:spPr bwMode="auto">
          <a:xfrm>
            <a:off x="4391465" y="313985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7FF2A-A931-4C86-A2BB-FE2982B6ACC2}"/>
              </a:ext>
            </a:extLst>
          </p:cNvPr>
          <p:cNvSpPr/>
          <p:nvPr/>
        </p:nvSpPr>
        <p:spPr bwMode="auto">
          <a:xfrm>
            <a:off x="5720205" y="37745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A3BB7A-4E89-4D25-BAD3-0012CD3C5DCB}"/>
              </a:ext>
            </a:extLst>
          </p:cNvPr>
          <p:cNvSpPr/>
          <p:nvPr/>
        </p:nvSpPr>
        <p:spPr bwMode="auto">
          <a:xfrm>
            <a:off x="5049573" y="4043823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66D0D8-7053-4253-88CA-09FC63B41B23}"/>
              </a:ext>
            </a:extLst>
          </p:cNvPr>
          <p:cNvSpPr/>
          <p:nvPr/>
        </p:nvSpPr>
        <p:spPr bwMode="auto">
          <a:xfrm>
            <a:off x="3627085" y="400311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4EA3-7C92-47F9-9F7D-C4D046F1F35C}"/>
              </a:ext>
            </a:extLst>
          </p:cNvPr>
          <p:cNvSpPr/>
          <p:nvPr/>
        </p:nvSpPr>
        <p:spPr bwMode="auto">
          <a:xfrm>
            <a:off x="2956453" y="427242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378C3-7B44-4FF9-A8DA-3C41EEF62BB8}"/>
              </a:ext>
            </a:extLst>
          </p:cNvPr>
          <p:cNvSpPr/>
          <p:nvPr/>
        </p:nvSpPr>
        <p:spPr bwMode="auto">
          <a:xfrm>
            <a:off x="4469055" y="423170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89D5D8-D6D1-431A-969D-AB615414F28A}"/>
              </a:ext>
            </a:extLst>
          </p:cNvPr>
          <p:cNvSpPr/>
          <p:nvPr/>
        </p:nvSpPr>
        <p:spPr bwMode="auto">
          <a:xfrm>
            <a:off x="3798423" y="450102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6DB17-41CB-4B59-8620-336B903A47D0}"/>
              </a:ext>
            </a:extLst>
          </p:cNvPr>
          <p:cNvSpPr/>
          <p:nvPr/>
        </p:nvSpPr>
        <p:spPr bwMode="auto">
          <a:xfrm>
            <a:off x="4543865" y="475989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0064CA-F6C0-4D79-8EC4-7A90E462E021}"/>
              </a:ext>
            </a:extLst>
          </p:cNvPr>
          <p:cNvSpPr/>
          <p:nvPr/>
        </p:nvSpPr>
        <p:spPr bwMode="auto">
          <a:xfrm>
            <a:off x="3873233" y="502920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5A3D1D-000A-446B-8831-77CDE7E7C06B}"/>
              </a:ext>
            </a:extLst>
          </p:cNvPr>
          <p:cNvSpPr/>
          <p:nvPr/>
        </p:nvSpPr>
        <p:spPr bwMode="auto">
          <a:xfrm>
            <a:off x="5567805" y="420665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02D38-F243-43F2-A5BF-83462645868D}"/>
              </a:ext>
            </a:extLst>
          </p:cNvPr>
          <p:cNvSpPr/>
          <p:nvPr/>
        </p:nvSpPr>
        <p:spPr bwMode="auto">
          <a:xfrm>
            <a:off x="4897173" y="447597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B9DFB-ED33-4B7F-8809-38CE8DBE7F6E}"/>
              </a:ext>
            </a:extLst>
          </p:cNvPr>
          <p:cNvSpPr/>
          <p:nvPr/>
        </p:nvSpPr>
        <p:spPr bwMode="auto">
          <a:xfrm>
            <a:off x="5155885" y="492742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A152F7-0DF0-4630-9CC9-8895E4AE7FF5}"/>
              </a:ext>
            </a:extLst>
          </p:cNvPr>
          <p:cNvSpPr/>
          <p:nvPr/>
        </p:nvSpPr>
        <p:spPr bwMode="auto">
          <a:xfrm>
            <a:off x="4485253" y="519674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B5D407-3331-4491-B4AD-E908A5E2A6C5}"/>
              </a:ext>
            </a:extLst>
          </p:cNvPr>
          <p:cNvSpPr/>
          <p:nvPr/>
        </p:nvSpPr>
        <p:spPr bwMode="auto">
          <a:xfrm>
            <a:off x="5297403" y="338359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3AE583-D1B9-476B-82E6-6ECA6EC60C1F}"/>
              </a:ext>
            </a:extLst>
          </p:cNvPr>
          <p:cNvSpPr/>
          <p:nvPr/>
        </p:nvSpPr>
        <p:spPr bwMode="auto">
          <a:xfrm>
            <a:off x="3323858" y="474345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2BBDD1-20A7-43BE-A478-68A4A5393FCD}"/>
              </a:ext>
            </a:extLst>
          </p:cNvPr>
          <p:cNvSpPr/>
          <p:nvPr/>
        </p:nvSpPr>
        <p:spPr bwMode="auto">
          <a:xfrm>
            <a:off x="4291455" y="357147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BC5894-78A2-4767-ADB9-D2D6A3940789}"/>
              </a:ext>
            </a:extLst>
          </p:cNvPr>
          <p:cNvSpPr/>
          <p:nvPr/>
        </p:nvSpPr>
        <p:spPr bwMode="auto">
          <a:xfrm>
            <a:off x="3254860" y="332148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195E31-F676-4B8B-B22F-9D5440F82F2B}"/>
              </a:ext>
            </a:extLst>
          </p:cNvPr>
          <p:cNvSpPr/>
          <p:nvPr/>
        </p:nvSpPr>
        <p:spPr bwMode="auto">
          <a:xfrm>
            <a:off x="4151573" y="469856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C8DE8C-6B29-4503-B281-5B82A19D0AAC}"/>
              </a:ext>
            </a:extLst>
          </p:cNvPr>
          <p:cNvSpPr/>
          <p:nvPr/>
        </p:nvSpPr>
        <p:spPr bwMode="auto">
          <a:xfrm>
            <a:off x="4827679" y="326094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F8CA6B-DE2C-49EA-B885-E7D30FC5D6FD}"/>
              </a:ext>
            </a:extLst>
          </p:cNvPr>
          <p:cNvSpPr txBox="1"/>
          <p:nvPr/>
        </p:nvSpPr>
        <p:spPr>
          <a:xfrm>
            <a:off x="3421685" y="568148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Spanning tree space</a:t>
            </a:r>
          </a:p>
        </p:txBody>
      </p:sp>
    </p:spTree>
    <p:extLst>
      <p:ext uri="{BB962C8B-B14F-4D97-AF65-F5344CB8AC3E}">
        <p14:creationId xmlns:p14="http://schemas.microsoft.com/office/powerpoint/2010/main" val="35456481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Metric vector: (#Turns, #Straights, #T-Junctions, #Cross-Junctions, #Terminals)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E4B27A5-11DE-4BA0-B633-CA02D1BD3EF8}"/>
              </a:ext>
            </a:extLst>
          </p:cNvPr>
          <p:cNvGrpSpPr/>
          <p:nvPr/>
        </p:nvGrpSpPr>
        <p:grpSpPr>
          <a:xfrm>
            <a:off x="914400" y="3581400"/>
            <a:ext cx="7555961" cy="2286000"/>
            <a:chOff x="879056" y="2568032"/>
            <a:chExt cx="7555961" cy="228600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E3852F1C-2F4B-4A87-99D3-A6077D7E550F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0407" b="12102"/>
            <a:stretch/>
          </p:blipFill>
          <p:spPr bwMode="auto">
            <a:xfrm>
              <a:off x="879056" y="2568032"/>
              <a:ext cx="2277533" cy="2286000"/>
            </a:xfrm>
            <a:prstGeom prst="rect">
              <a:avLst/>
            </a:prstGeom>
            <a:noFill/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BF2BB6-C982-4A63-BE35-C95C7D4B52C2}"/>
                </a:ext>
              </a:extLst>
            </p:cNvPr>
            <p:cNvSpPr txBox="1"/>
            <p:nvPr/>
          </p:nvSpPr>
          <p:spPr>
            <a:xfrm>
              <a:off x="3255971" y="3449422"/>
              <a:ext cx="5179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ym typeface="Wingdings" panose="05000000000000000000" pitchFamily="2" charset="2"/>
                </a:rPr>
                <a:t> </a:t>
              </a:r>
              <a:r>
                <a:rPr lang="en-US" sz="2800" dirty="0"/>
                <a:t>Metric Vector = (5, 5, 2, 0, 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5868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478F-E819-4978-8068-C4D6144F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B0C9A9-844C-4AB2-9A85-653222711F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#Metric Vectors in Spanning Tree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</a:t>
            </a:r>
            <a:r>
              <a:rPr lang="en-US" dirty="0" err="1"/>
              <a:t>SpanningTrees</a:t>
            </a:r>
            <a:r>
              <a:rPr lang="en-US" dirty="0"/>
              <a:t> (32 trillion) &gt;&gt;&gt; #</a:t>
            </a:r>
            <a:r>
              <a:rPr lang="en-US" dirty="0" err="1"/>
              <a:t>MetricVectors</a:t>
            </a:r>
            <a:r>
              <a:rPr lang="en-US" dirty="0"/>
              <a:t>(1,273)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8DDA9-6CBB-4C82-B5CE-8D6AE1E0D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C02B83E-42D2-4A7D-8FDB-C44F0DC0B5E1}"/>
              </a:ext>
            </a:extLst>
          </p:cNvPr>
          <p:cNvGraphicFramePr>
            <a:graphicFrameLocks noGrp="1"/>
          </p:cNvGraphicFramePr>
          <p:nvPr/>
        </p:nvGraphicFramePr>
        <p:xfrm>
          <a:off x="2590800" y="2362200"/>
          <a:ext cx="3581400" cy="1981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175375969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327710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#Metric Vectors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42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3x3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2042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4x4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575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5x5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52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6x6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1,273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565527"/>
                  </a:ext>
                </a:extLst>
              </a:tr>
            </a:tbl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4A3B910-0BBB-4363-A84B-2ED60E9BB345}"/>
              </a:ext>
            </a:extLst>
          </p:cNvPr>
          <p:cNvSpPr/>
          <p:nvPr/>
        </p:nvSpPr>
        <p:spPr bwMode="auto">
          <a:xfrm>
            <a:off x="2590800" y="3953608"/>
            <a:ext cx="3581400" cy="381000"/>
          </a:xfrm>
          <a:prstGeom prst="round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334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spanning tree space with metric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B7142-22AA-4FE7-AE29-A861E764A446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A3C8EA-3FE7-4983-A01D-D48550541F2B}"/>
              </a:ext>
            </a:extLst>
          </p:cNvPr>
          <p:cNvSpPr/>
          <p:nvPr/>
        </p:nvSpPr>
        <p:spPr bwMode="auto">
          <a:xfrm>
            <a:off x="4273463" y="274320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E602DD-0D8B-4367-8DB2-2393344C0DE9}"/>
              </a:ext>
            </a:extLst>
          </p:cNvPr>
          <p:cNvSpPr/>
          <p:nvPr/>
        </p:nvSpPr>
        <p:spPr bwMode="auto">
          <a:xfrm>
            <a:off x="3602831" y="301251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7E2CBA-437B-4FF6-829E-21990DEC2F98}"/>
              </a:ext>
            </a:extLst>
          </p:cNvPr>
          <p:cNvSpPr/>
          <p:nvPr/>
        </p:nvSpPr>
        <p:spPr bwMode="auto">
          <a:xfrm>
            <a:off x="3755231" y="354069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4593D-295E-4D42-B103-3FC16D02DCDB}"/>
              </a:ext>
            </a:extLst>
          </p:cNvPr>
          <p:cNvSpPr/>
          <p:nvPr/>
        </p:nvSpPr>
        <p:spPr bwMode="auto">
          <a:xfrm>
            <a:off x="3084599" y="38100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43A370-F560-4004-9663-2B562EE41016}"/>
              </a:ext>
            </a:extLst>
          </p:cNvPr>
          <p:cNvSpPr/>
          <p:nvPr/>
        </p:nvSpPr>
        <p:spPr bwMode="auto">
          <a:xfrm>
            <a:off x="4779171" y="36576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5977C3-187C-4179-9643-AF04851FCE38}"/>
              </a:ext>
            </a:extLst>
          </p:cNvPr>
          <p:cNvSpPr/>
          <p:nvPr/>
        </p:nvSpPr>
        <p:spPr bwMode="auto">
          <a:xfrm>
            <a:off x="4108539" y="39269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7DCEFE-653B-4ED3-B015-54FECF4098A5}"/>
              </a:ext>
            </a:extLst>
          </p:cNvPr>
          <p:cNvSpPr/>
          <p:nvPr/>
        </p:nvSpPr>
        <p:spPr bwMode="auto">
          <a:xfrm>
            <a:off x="5062097" y="287054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C06727-B64C-46E7-BEC3-6A5CBF5E322D}"/>
              </a:ext>
            </a:extLst>
          </p:cNvPr>
          <p:cNvSpPr/>
          <p:nvPr/>
        </p:nvSpPr>
        <p:spPr bwMode="auto">
          <a:xfrm>
            <a:off x="4391465" y="313985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7FF2A-A931-4C86-A2BB-FE2982B6ACC2}"/>
              </a:ext>
            </a:extLst>
          </p:cNvPr>
          <p:cNvSpPr/>
          <p:nvPr/>
        </p:nvSpPr>
        <p:spPr bwMode="auto">
          <a:xfrm>
            <a:off x="5720205" y="37745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A3BB7A-4E89-4D25-BAD3-0012CD3C5DCB}"/>
              </a:ext>
            </a:extLst>
          </p:cNvPr>
          <p:cNvSpPr/>
          <p:nvPr/>
        </p:nvSpPr>
        <p:spPr bwMode="auto">
          <a:xfrm>
            <a:off x="5049573" y="4043823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66D0D8-7053-4253-88CA-09FC63B41B23}"/>
              </a:ext>
            </a:extLst>
          </p:cNvPr>
          <p:cNvSpPr/>
          <p:nvPr/>
        </p:nvSpPr>
        <p:spPr bwMode="auto">
          <a:xfrm>
            <a:off x="3627085" y="400311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4EA3-7C92-47F9-9F7D-C4D046F1F35C}"/>
              </a:ext>
            </a:extLst>
          </p:cNvPr>
          <p:cNvSpPr/>
          <p:nvPr/>
        </p:nvSpPr>
        <p:spPr bwMode="auto">
          <a:xfrm>
            <a:off x="2956453" y="427242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378C3-7B44-4FF9-A8DA-3C41EEF62BB8}"/>
              </a:ext>
            </a:extLst>
          </p:cNvPr>
          <p:cNvSpPr/>
          <p:nvPr/>
        </p:nvSpPr>
        <p:spPr bwMode="auto">
          <a:xfrm>
            <a:off x="4469055" y="423170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89D5D8-D6D1-431A-969D-AB615414F28A}"/>
              </a:ext>
            </a:extLst>
          </p:cNvPr>
          <p:cNvSpPr/>
          <p:nvPr/>
        </p:nvSpPr>
        <p:spPr bwMode="auto">
          <a:xfrm>
            <a:off x="3798423" y="450102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6DB17-41CB-4B59-8620-336B903A47D0}"/>
              </a:ext>
            </a:extLst>
          </p:cNvPr>
          <p:cNvSpPr/>
          <p:nvPr/>
        </p:nvSpPr>
        <p:spPr bwMode="auto">
          <a:xfrm>
            <a:off x="4543865" y="475989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0064CA-F6C0-4D79-8EC4-7A90E462E021}"/>
              </a:ext>
            </a:extLst>
          </p:cNvPr>
          <p:cNvSpPr/>
          <p:nvPr/>
        </p:nvSpPr>
        <p:spPr bwMode="auto">
          <a:xfrm>
            <a:off x="3873233" y="502920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5A3D1D-000A-446B-8831-77CDE7E7C06B}"/>
              </a:ext>
            </a:extLst>
          </p:cNvPr>
          <p:cNvSpPr/>
          <p:nvPr/>
        </p:nvSpPr>
        <p:spPr bwMode="auto">
          <a:xfrm>
            <a:off x="5567805" y="420665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02D38-F243-43F2-A5BF-83462645868D}"/>
              </a:ext>
            </a:extLst>
          </p:cNvPr>
          <p:cNvSpPr/>
          <p:nvPr/>
        </p:nvSpPr>
        <p:spPr bwMode="auto">
          <a:xfrm>
            <a:off x="4897173" y="447597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B9DFB-ED33-4B7F-8809-38CE8DBE7F6E}"/>
              </a:ext>
            </a:extLst>
          </p:cNvPr>
          <p:cNvSpPr/>
          <p:nvPr/>
        </p:nvSpPr>
        <p:spPr bwMode="auto">
          <a:xfrm>
            <a:off x="5155885" y="492742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A152F7-0DF0-4630-9CC9-8895E4AE7FF5}"/>
              </a:ext>
            </a:extLst>
          </p:cNvPr>
          <p:cNvSpPr/>
          <p:nvPr/>
        </p:nvSpPr>
        <p:spPr bwMode="auto">
          <a:xfrm>
            <a:off x="4485253" y="519674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B5D407-3331-4491-B4AD-E908A5E2A6C5}"/>
              </a:ext>
            </a:extLst>
          </p:cNvPr>
          <p:cNvSpPr/>
          <p:nvPr/>
        </p:nvSpPr>
        <p:spPr bwMode="auto">
          <a:xfrm>
            <a:off x="5297403" y="338359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3AE583-D1B9-476B-82E6-6ECA6EC60C1F}"/>
              </a:ext>
            </a:extLst>
          </p:cNvPr>
          <p:cNvSpPr/>
          <p:nvPr/>
        </p:nvSpPr>
        <p:spPr bwMode="auto">
          <a:xfrm>
            <a:off x="3323858" y="474345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2BBDD1-20A7-43BE-A478-68A4A5393FCD}"/>
              </a:ext>
            </a:extLst>
          </p:cNvPr>
          <p:cNvSpPr/>
          <p:nvPr/>
        </p:nvSpPr>
        <p:spPr bwMode="auto">
          <a:xfrm>
            <a:off x="4291455" y="357147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BC5894-78A2-4767-ADB9-D2D6A3940789}"/>
              </a:ext>
            </a:extLst>
          </p:cNvPr>
          <p:cNvSpPr/>
          <p:nvPr/>
        </p:nvSpPr>
        <p:spPr bwMode="auto">
          <a:xfrm>
            <a:off x="3254860" y="332148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195E31-F676-4B8B-B22F-9D5440F82F2B}"/>
              </a:ext>
            </a:extLst>
          </p:cNvPr>
          <p:cNvSpPr/>
          <p:nvPr/>
        </p:nvSpPr>
        <p:spPr bwMode="auto">
          <a:xfrm>
            <a:off x="4151573" y="469856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C8DE8C-6B29-4503-B281-5B82A19D0AAC}"/>
              </a:ext>
            </a:extLst>
          </p:cNvPr>
          <p:cNvSpPr/>
          <p:nvPr/>
        </p:nvSpPr>
        <p:spPr bwMode="auto">
          <a:xfrm>
            <a:off x="4827679" y="326094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F8CA6B-DE2C-49EA-B885-E7D30FC5D6FD}"/>
              </a:ext>
            </a:extLst>
          </p:cNvPr>
          <p:cNvSpPr txBox="1"/>
          <p:nvPr/>
        </p:nvSpPr>
        <p:spPr>
          <a:xfrm>
            <a:off x="3421685" y="568148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Spanning tree space</a:t>
            </a:r>
          </a:p>
        </p:txBody>
      </p:sp>
    </p:spTree>
    <p:extLst>
      <p:ext uri="{BB962C8B-B14F-4D97-AF65-F5344CB8AC3E}">
        <p14:creationId xmlns:p14="http://schemas.microsoft.com/office/powerpoint/2010/main" val="1842963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spanning tree space with metric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B7142-22AA-4FE7-AE29-A861E764A446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A3C8EA-3FE7-4983-A01D-D48550541F2B}"/>
              </a:ext>
            </a:extLst>
          </p:cNvPr>
          <p:cNvSpPr/>
          <p:nvPr/>
        </p:nvSpPr>
        <p:spPr bwMode="auto">
          <a:xfrm>
            <a:off x="4273463" y="274320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E602DD-0D8B-4367-8DB2-2393344C0DE9}"/>
              </a:ext>
            </a:extLst>
          </p:cNvPr>
          <p:cNvSpPr/>
          <p:nvPr/>
        </p:nvSpPr>
        <p:spPr bwMode="auto">
          <a:xfrm>
            <a:off x="3602831" y="301251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7E2CBA-437B-4FF6-829E-21990DEC2F98}"/>
              </a:ext>
            </a:extLst>
          </p:cNvPr>
          <p:cNvSpPr/>
          <p:nvPr/>
        </p:nvSpPr>
        <p:spPr bwMode="auto">
          <a:xfrm>
            <a:off x="3755231" y="354069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4593D-295E-4D42-B103-3FC16D02DCDB}"/>
              </a:ext>
            </a:extLst>
          </p:cNvPr>
          <p:cNvSpPr/>
          <p:nvPr/>
        </p:nvSpPr>
        <p:spPr bwMode="auto">
          <a:xfrm>
            <a:off x="3084599" y="38100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43A370-F560-4004-9663-2B562EE41016}"/>
              </a:ext>
            </a:extLst>
          </p:cNvPr>
          <p:cNvSpPr/>
          <p:nvPr/>
        </p:nvSpPr>
        <p:spPr bwMode="auto">
          <a:xfrm>
            <a:off x="4779171" y="36576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5977C3-187C-4179-9643-AF04851FCE38}"/>
              </a:ext>
            </a:extLst>
          </p:cNvPr>
          <p:cNvSpPr/>
          <p:nvPr/>
        </p:nvSpPr>
        <p:spPr bwMode="auto">
          <a:xfrm>
            <a:off x="4108539" y="39269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7DCEFE-653B-4ED3-B015-54FECF4098A5}"/>
              </a:ext>
            </a:extLst>
          </p:cNvPr>
          <p:cNvSpPr/>
          <p:nvPr/>
        </p:nvSpPr>
        <p:spPr bwMode="auto">
          <a:xfrm>
            <a:off x="5062097" y="287054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C06727-B64C-46E7-BEC3-6A5CBF5E322D}"/>
              </a:ext>
            </a:extLst>
          </p:cNvPr>
          <p:cNvSpPr/>
          <p:nvPr/>
        </p:nvSpPr>
        <p:spPr bwMode="auto">
          <a:xfrm>
            <a:off x="4391465" y="313985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7FF2A-A931-4C86-A2BB-FE2982B6ACC2}"/>
              </a:ext>
            </a:extLst>
          </p:cNvPr>
          <p:cNvSpPr/>
          <p:nvPr/>
        </p:nvSpPr>
        <p:spPr bwMode="auto">
          <a:xfrm>
            <a:off x="5720205" y="37745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A3BB7A-4E89-4D25-BAD3-0012CD3C5DCB}"/>
              </a:ext>
            </a:extLst>
          </p:cNvPr>
          <p:cNvSpPr/>
          <p:nvPr/>
        </p:nvSpPr>
        <p:spPr bwMode="auto">
          <a:xfrm>
            <a:off x="5049573" y="4043823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66D0D8-7053-4253-88CA-09FC63B41B23}"/>
              </a:ext>
            </a:extLst>
          </p:cNvPr>
          <p:cNvSpPr/>
          <p:nvPr/>
        </p:nvSpPr>
        <p:spPr bwMode="auto">
          <a:xfrm>
            <a:off x="3627085" y="400311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4EA3-7C92-47F9-9F7D-C4D046F1F35C}"/>
              </a:ext>
            </a:extLst>
          </p:cNvPr>
          <p:cNvSpPr/>
          <p:nvPr/>
        </p:nvSpPr>
        <p:spPr bwMode="auto">
          <a:xfrm>
            <a:off x="2956453" y="427242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378C3-7B44-4FF9-A8DA-3C41EEF62BB8}"/>
              </a:ext>
            </a:extLst>
          </p:cNvPr>
          <p:cNvSpPr/>
          <p:nvPr/>
        </p:nvSpPr>
        <p:spPr bwMode="auto">
          <a:xfrm>
            <a:off x="4469055" y="423170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89D5D8-D6D1-431A-969D-AB615414F28A}"/>
              </a:ext>
            </a:extLst>
          </p:cNvPr>
          <p:cNvSpPr/>
          <p:nvPr/>
        </p:nvSpPr>
        <p:spPr bwMode="auto">
          <a:xfrm>
            <a:off x="3798423" y="450102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6DB17-41CB-4B59-8620-336B903A47D0}"/>
              </a:ext>
            </a:extLst>
          </p:cNvPr>
          <p:cNvSpPr/>
          <p:nvPr/>
        </p:nvSpPr>
        <p:spPr bwMode="auto">
          <a:xfrm>
            <a:off x="4543865" y="475989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0064CA-F6C0-4D79-8EC4-7A90E462E021}"/>
              </a:ext>
            </a:extLst>
          </p:cNvPr>
          <p:cNvSpPr/>
          <p:nvPr/>
        </p:nvSpPr>
        <p:spPr bwMode="auto">
          <a:xfrm>
            <a:off x="3873233" y="502920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5A3D1D-000A-446B-8831-77CDE7E7C06B}"/>
              </a:ext>
            </a:extLst>
          </p:cNvPr>
          <p:cNvSpPr/>
          <p:nvPr/>
        </p:nvSpPr>
        <p:spPr bwMode="auto">
          <a:xfrm>
            <a:off x="5567805" y="420665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02D38-F243-43F2-A5BF-83462645868D}"/>
              </a:ext>
            </a:extLst>
          </p:cNvPr>
          <p:cNvSpPr/>
          <p:nvPr/>
        </p:nvSpPr>
        <p:spPr bwMode="auto">
          <a:xfrm>
            <a:off x="4897173" y="447597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B9DFB-ED33-4B7F-8809-38CE8DBE7F6E}"/>
              </a:ext>
            </a:extLst>
          </p:cNvPr>
          <p:cNvSpPr/>
          <p:nvPr/>
        </p:nvSpPr>
        <p:spPr bwMode="auto">
          <a:xfrm>
            <a:off x="5155885" y="492742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A152F7-0DF0-4630-9CC9-8895E4AE7FF5}"/>
              </a:ext>
            </a:extLst>
          </p:cNvPr>
          <p:cNvSpPr/>
          <p:nvPr/>
        </p:nvSpPr>
        <p:spPr bwMode="auto">
          <a:xfrm>
            <a:off x="4485253" y="519674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B5D407-3331-4491-B4AD-E908A5E2A6C5}"/>
              </a:ext>
            </a:extLst>
          </p:cNvPr>
          <p:cNvSpPr/>
          <p:nvPr/>
        </p:nvSpPr>
        <p:spPr bwMode="auto">
          <a:xfrm>
            <a:off x="5297403" y="338359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3AE583-D1B9-476B-82E6-6ECA6EC60C1F}"/>
              </a:ext>
            </a:extLst>
          </p:cNvPr>
          <p:cNvSpPr/>
          <p:nvPr/>
        </p:nvSpPr>
        <p:spPr bwMode="auto">
          <a:xfrm>
            <a:off x="3323858" y="474345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2BBDD1-20A7-43BE-A478-68A4A5393FCD}"/>
              </a:ext>
            </a:extLst>
          </p:cNvPr>
          <p:cNvSpPr/>
          <p:nvPr/>
        </p:nvSpPr>
        <p:spPr bwMode="auto">
          <a:xfrm>
            <a:off x="4291455" y="357147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BC5894-78A2-4767-ADB9-D2D6A3940789}"/>
              </a:ext>
            </a:extLst>
          </p:cNvPr>
          <p:cNvSpPr/>
          <p:nvPr/>
        </p:nvSpPr>
        <p:spPr bwMode="auto">
          <a:xfrm>
            <a:off x="3254860" y="332148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195E31-F676-4B8B-B22F-9D5440F82F2B}"/>
              </a:ext>
            </a:extLst>
          </p:cNvPr>
          <p:cNvSpPr/>
          <p:nvPr/>
        </p:nvSpPr>
        <p:spPr bwMode="auto">
          <a:xfrm>
            <a:off x="4151573" y="469856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C8DE8C-6B29-4503-B281-5B82A19D0AAC}"/>
              </a:ext>
            </a:extLst>
          </p:cNvPr>
          <p:cNvSpPr/>
          <p:nvPr/>
        </p:nvSpPr>
        <p:spPr bwMode="auto">
          <a:xfrm>
            <a:off x="4827679" y="326094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F8CA6B-DE2C-49EA-B885-E7D30FC5D6FD}"/>
              </a:ext>
            </a:extLst>
          </p:cNvPr>
          <p:cNvSpPr txBox="1"/>
          <p:nvPr/>
        </p:nvSpPr>
        <p:spPr>
          <a:xfrm>
            <a:off x="3421685" y="5681483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Spanning tree space</a:t>
            </a:r>
          </a:p>
        </p:txBody>
      </p:sp>
    </p:spTree>
    <p:extLst>
      <p:ext uri="{BB962C8B-B14F-4D97-AF65-F5344CB8AC3E}">
        <p14:creationId xmlns:p14="http://schemas.microsoft.com/office/powerpoint/2010/main" val="42169042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spanning tree space with metric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E1B7142-22AA-4FE7-AE29-A861E764A446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3A3C8EA-3FE7-4983-A01D-D48550541F2B}"/>
              </a:ext>
            </a:extLst>
          </p:cNvPr>
          <p:cNvSpPr/>
          <p:nvPr/>
        </p:nvSpPr>
        <p:spPr bwMode="auto">
          <a:xfrm>
            <a:off x="4273463" y="274320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FE602DD-0D8B-4367-8DB2-2393344C0DE9}"/>
              </a:ext>
            </a:extLst>
          </p:cNvPr>
          <p:cNvSpPr/>
          <p:nvPr/>
        </p:nvSpPr>
        <p:spPr bwMode="auto">
          <a:xfrm>
            <a:off x="3602831" y="301251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7E2CBA-437B-4FF6-829E-21990DEC2F98}"/>
              </a:ext>
            </a:extLst>
          </p:cNvPr>
          <p:cNvSpPr/>
          <p:nvPr/>
        </p:nvSpPr>
        <p:spPr bwMode="auto">
          <a:xfrm>
            <a:off x="3755231" y="354069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B94593D-295E-4D42-B103-3FC16D02DCDB}"/>
              </a:ext>
            </a:extLst>
          </p:cNvPr>
          <p:cNvSpPr/>
          <p:nvPr/>
        </p:nvSpPr>
        <p:spPr bwMode="auto">
          <a:xfrm>
            <a:off x="3084599" y="38100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643A370-F560-4004-9663-2B562EE41016}"/>
              </a:ext>
            </a:extLst>
          </p:cNvPr>
          <p:cNvSpPr/>
          <p:nvPr/>
        </p:nvSpPr>
        <p:spPr bwMode="auto">
          <a:xfrm>
            <a:off x="4779171" y="365760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C5977C3-187C-4179-9643-AF04851FCE38}"/>
              </a:ext>
            </a:extLst>
          </p:cNvPr>
          <p:cNvSpPr/>
          <p:nvPr/>
        </p:nvSpPr>
        <p:spPr bwMode="auto">
          <a:xfrm>
            <a:off x="4108539" y="39269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C7DCEFE-653B-4ED3-B015-54FECF4098A5}"/>
              </a:ext>
            </a:extLst>
          </p:cNvPr>
          <p:cNvSpPr/>
          <p:nvPr/>
        </p:nvSpPr>
        <p:spPr bwMode="auto">
          <a:xfrm>
            <a:off x="5062097" y="287054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C06727-B64C-46E7-BEC3-6A5CBF5E322D}"/>
              </a:ext>
            </a:extLst>
          </p:cNvPr>
          <p:cNvSpPr/>
          <p:nvPr/>
        </p:nvSpPr>
        <p:spPr bwMode="auto">
          <a:xfrm>
            <a:off x="4391465" y="313985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557FF2A-A931-4C86-A2BB-FE2982B6ACC2}"/>
              </a:ext>
            </a:extLst>
          </p:cNvPr>
          <p:cNvSpPr/>
          <p:nvPr/>
        </p:nvSpPr>
        <p:spPr bwMode="auto">
          <a:xfrm>
            <a:off x="5720205" y="377451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A3BB7A-4E89-4D25-BAD3-0012CD3C5DCB}"/>
              </a:ext>
            </a:extLst>
          </p:cNvPr>
          <p:cNvSpPr/>
          <p:nvPr/>
        </p:nvSpPr>
        <p:spPr bwMode="auto">
          <a:xfrm>
            <a:off x="5049573" y="4043823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366D0D8-7053-4253-88CA-09FC63B41B23}"/>
              </a:ext>
            </a:extLst>
          </p:cNvPr>
          <p:cNvSpPr/>
          <p:nvPr/>
        </p:nvSpPr>
        <p:spPr bwMode="auto">
          <a:xfrm>
            <a:off x="3627085" y="400311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B514EA3-7C92-47F9-9F7D-C4D046F1F35C}"/>
              </a:ext>
            </a:extLst>
          </p:cNvPr>
          <p:cNvSpPr/>
          <p:nvPr/>
        </p:nvSpPr>
        <p:spPr bwMode="auto">
          <a:xfrm>
            <a:off x="3057510" y="425911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6378C3-7B44-4FF9-A8DA-3C41EEF62BB8}"/>
              </a:ext>
            </a:extLst>
          </p:cNvPr>
          <p:cNvSpPr/>
          <p:nvPr/>
        </p:nvSpPr>
        <p:spPr bwMode="auto">
          <a:xfrm>
            <a:off x="4469055" y="423170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389D5D8-D6D1-431A-969D-AB615414F28A}"/>
              </a:ext>
            </a:extLst>
          </p:cNvPr>
          <p:cNvSpPr/>
          <p:nvPr/>
        </p:nvSpPr>
        <p:spPr bwMode="auto">
          <a:xfrm>
            <a:off x="3798423" y="450102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C6DB17-41CB-4B59-8620-336B903A47D0}"/>
              </a:ext>
            </a:extLst>
          </p:cNvPr>
          <p:cNvSpPr/>
          <p:nvPr/>
        </p:nvSpPr>
        <p:spPr bwMode="auto">
          <a:xfrm>
            <a:off x="4618099" y="4771571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0064CA-F6C0-4D79-8EC4-7A90E462E021}"/>
              </a:ext>
            </a:extLst>
          </p:cNvPr>
          <p:cNvSpPr/>
          <p:nvPr/>
        </p:nvSpPr>
        <p:spPr bwMode="auto">
          <a:xfrm>
            <a:off x="3873233" y="5029202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A5A3D1D-000A-446B-8831-77CDE7E7C06B}"/>
              </a:ext>
            </a:extLst>
          </p:cNvPr>
          <p:cNvSpPr/>
          <p:nvPr/>
        </p:nvSpPr>
        <p:spPr bwMode="auto">
          <a:xfrm>
            <a:off x="5567805" y="420665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DE02D38-F243-43F2-A5BF-83462645868D}"/>
              </a:ext>
            </a:extLst>
          </p:cNvPr>
          <p:cNvSpPr/>
          <p:nvPr/>
        </p:nvSpPr>
        <p:spPr bwMode="auto">
          <a:xfrm>
            <a:off x="4962037" y="4563919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EAB9DFB-ED33-4B7F-8809-38CE8DBE7F6E}"/>
              </a:ext>
            </a:extLst>
          </p:cNvPr>
          <p:cNvSpPr/>
          <p:nvPr/>
        </p:nvSpPr>
        <p:spPr bwMode="auto">
          <a:xfrm>
            <a:off x="5078425" y="4950963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A152F7-0DF0-4630-9CC9-8895E4AE7FF5}"/>
              </a:ext>
            </a:extLst>
          </p:cNvPr>
          <p:cNvSpPr/>
          <p:nvPr/>
        </p:nvSpPr>
        <p:spPr bwMode="auto">
          <a:xfrm>
            <a:off x="4646896" y="514871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B5D407-3331-4491-B4AD-E908A5E2A6C5}"/>
              </a:ext>
            </a:extLst>
          </p:cNvPr>
          <p:cNvSpPr/>
          <p:nvPr/>
        </p:nvSpPr>
        <p:spPr bwMode="auto">
          <a:xfrm>
            <a:off x="5297403" y="338359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3AE583-D1B9-476B-82E6-6ECA6EC60C1F}"/>
              </a:ext>
            </a:extLst>
          </p:cNvPr>
          <p:cNvSpPr/>
          <p:nvPr/>
        </p:nvSpPr>
        <p:spPr bwMode="auto">
          <a:xfrm>
            <a:off x="3323858" y="4743450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E2BBDD1-20A7-43BE-A478-68A4A5393FCD}"/>
              </a:ext>
            </a:extLst>
          </p:cNvPr>
          <p:cNvSpPr/>
          <p:nvPr/>
        </p:nvSpPr>
        <p:spPr bwMode="auto">
          <a:xfrm>
            <a:off x="4291455" y="3571478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FBC5894-78A2-4767-ADB9-D2D6A3940789}"/>
              </a:ext>
            </a:extLst>
          </p:cNvPr>
          <p:cNvSpPr/>
          <p:nvPr/>
        </p:nvSpPr>
        <p:spPr bwMode="auto">
          <a:xfrm>
            <a:off x="3254860" y="3321487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2195E31-F676-4B8B-B22F-9D5440F82F2B}"/>
              </a:ext>
            </a:extLst>
          </p:cNvPr>
          <p:cNvSpPr/>
          <p:nvPr/>
        </p:nvSpPr>
        <p:spPr bwMode="auto">
          <a:xfrm>
            <a:off x="4151573" y="469856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C8DE8C-6B29-4503-B281-5B82A19D0AAC}"/>
              </a:ext>
            </a:extLst>
          </p:cNvPr>
          <p:cNvSpPr/>
          <p:nvPr/>
        </p:nvSpPr>
        <p:spPr bwMode="auto">
          <a:xfrm>
            <a:off x="4827679" y="3260946"/>
            <a:ext cx="304800" cy="304800"/>
          </a:xfrm>
          <a:prstGeom prst="ellipse">
            <a:avLst/>
          </a:prstGeom>
          <a:solidFill>
            <a:srgbClr val="FBBA85"/>
          </a:solidFill>
          <a:ln w="3175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BE80DC-C834-48D1-9F39-E765DE947D05}"/>
              </a:ext>
            </a:extLst>
          </p:cNvPr>
          <p:cNvSpPr/>
          <p:nvPr/>
        </p:nvSpPr>
        <p:spPr bwMode="auto">
          <a:xfrm>
            <a:off x="4108249" y="2647108"/>
            <a:ext cx="1542211" cy="972392"/>
          </a:xfrm>
          <a:custGeom>
            <a:avLst/>
            <a:gdLst>
              <a:gd name="connsiteX0" fmla="*/ 288387 w 1542211"/>
              <a:gd name="connsiteY0" fmla="*/ 20936 h 1038522"/>
              <a:gd name="connsiteX1" fmla="*/ 964792 w 1542211"/>
              <a:gd name="connsiteY1" fmla="*/ 58514 h 1038522"/>
              <a:gd name="connsiteX2" fmla="*/ 1540989 w 1542211"/>
              <a:gd name="connsiteY2" fmla="*/ 484399 h 1038522"/>
              <a:gd name="connsiteX3" fmla="*/ 1115104 w 1542211"/>
              <a:gd name="connsiteY3" fmla="*/ 734919 h 1038522"/>
              <a:gd name="connsiteX4" fmla="*/ 1039948 w 1542211"/>
              <a:gd name="connsiteY4" fmla="*/ 1035544 h 1038522"/>
              <a:gd name="connsiteX5" fmla="*/ 263335 w 1542211"/>
              <a:gd name="connsiteY5" fmla="*/ 847654 h 1038522"/>
              <a:gd name="connsiteX6" fmla="*/ 288 w 1542211"/>
              <a:gd name="connsiteY6" fmla="*/ 221352 h 1038522"/>
              <a:gd name="connsiteX7" fmla="*/ 288387 w 1542211"/>
              <a:gd name="connsiteY7" fmla="*/ 20936 h 103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2211" h="1038522">
                <a:moveTo>
                  <a:pt x="288387" y="20936"/>
                </a:moveTo>
                <a:cubicBezTo>
                  <a:pt x="449138" y="-6204"/>
                  <a:pt x="756025" y="-18730"/>
                  <a:pt x="964792" y="58514"/>
                </a:cubicBezTo>
                <a:cubicBezTo>
                  <a:pt x="1173559" y="135758"/>
                  <a:pt x="1515937" y="371665"/>
                  <a:pt x="1540989" y="484399"/>
                </a:cubicBezTo>
                <a:cubicBezTo>
                  <a:pt x="1566041" y="597133"/>
                  <a:pt x="1198611" y="643062"/>
                  <a:pt x="1115104" y="734919"/>
                </a:cubicBezTo>
                <a:cubicBezTo>
                  <a:pt x="1031597" y="826776"/>
                  <a:pt x="1181909" y="1016755"/>
                  <a:pt x="1039948" y="1035544"/>
                </a:cubicBezTo>
                <a:cubicBezTo>
                  <a:pt x="897987" y="1054333"/>
                  <a:pt x="436612" y="983353"/>
                  <a:pt x="263335" y="847654"/>
                </a:cubicBezTo>
                <a:cubicBezTo>
                  <a:pt x="90058" y="711955"/>
                  <a:pt x="-5975" y="359138"/>
                  <a:pt x="288" y="221352"/>
                </a:cubicBezTo>
                <a:cubicBezTo>
                  <a:pt x="6551" y="83566"/>
                  <a:pt x="127636" y="48076"/>
                  <a:pt x="288387" y="20936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F3E6B725-0B0B-412C-A395-915F6532CC29}"/>
              </a:ext>
            </a:extLst>
          </p:cNvPr>
          <p:cNvSpPr/>
          <p:nvPr/>
        </p:nvSpPr>
        <p:spPr bwMode="auto">
          <a:xfrm>
            <a:off x="2998719" y="2867301"/>
            <a:ext cx="1190164" cy="1370144"/>
          </a:xfrm>
          <a:custGeom>
            <a:avLst/>
            <a:gdLst>
              <a:gd name="connsiteX0" fmla="*/ 759089 w 1190164"/>
              <a:gd name="connsiteY0" fmla="*/ 1159 h 1370144"/>
              <a:gd name="connsiteX1" fmla="*/ 245522 w 1190164"/>
              <a:gd name="connsiteY1" fmla="*/ 389466 h 1370144"/>
              <a:gd name="connsiteX2" fmla="*/ 7528 w 1190164"/>
              <a:gd name="connsiteY2" fmla="*/ 1291340 h 1370144"/>
              <a:gd name="connsiteX3" fmla="*/ 508569 w 1190164"/>
              <a:gd name="connsiteY3" fmla="*/ 1291340 h 1370144"/>
              <a:gd name="connsiteX4" fmla="*/ 658881 w 1190164"/>
              <a:gd name="connsiteY4" fmla="*/ 1003241 h 1370144"/>
              <a:gd name="connsiteX5" fmla="*/ 1047188 w 1190164"/>
              <a:gd name="connsiteY5" fmla="*/ 1115976 h 1370144"/>
              <a:gd name="connsiteX6" fmla="*/ 1184974 w 1190164"/>
              <a:gd name="connsiteY6" fmla="*/ 852929 h 1370144"/>
              <a:gd name="connsiteX7" fmla="*/ 1122344 w 1190164"/>
              <a:gd name="connsiteY7" fmla="*/ 289258 h 1370144"/>
              <a:gd name="connsiteX8" fmla="*/ 759089 w 1190164"/>
              <a:gd name="connsiteY8" fmla="*/ 1159 h 137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0164" h="1370144">
                <a:moveTo>
                  <a:pt x="759089" y="1159"/>
                </a:moveTo>
                <a:cubicBezTo>
                  <a:pt x="612952" y="17860"/>
                  <a:pt x="370782" y="174436"/>
                  <a:pt x="245522" y="389466"/>
                </a:cubicBezTo>
                <a:cubicBezTo>
                  <a:pt x="120262" y="604496"/>
                  <a:pt x="-36313" y="1141028"/>
                  <a:pt x="7528" y="1291340"/>
                </a:cubicBezTo>
                <a:cubicBezTo>
                  <a:pt x="51369" y="1441652"/>
                  <a:pt x="400010" y="1339356"/>
                  <a:pt x="508569" y="1291340"/>
                </a:cubicBezTo>
                <a:cubicBezTo>
                  <a:pt x="617128" y="1243324"/>
                  <a:pt x="569111" y="1032468"/>
                  <a:pt x="658881" y="1003241"/>
                </a:cubicBezTo>
                <a:cubicBezTo>
                  <a:pt x="748651" y="974014"/>
                  <a:pt x="959506" y="1141028"/>
                  <a:pt x="1047188" y="1115976"/>
                </a:cubicBezTo>
                <a:cubicBezTo>
                  <a:pt x="1134870" y="1090924"/>
                  <a:pt x="1172448" y="990715"/>
                  <a:pt x="1184974" y="852929"/>
                </a:cubicBezTo>
                <a:cubicBezTo>
                  <a:pt x="1197500" y="715143"/>
                  <a:pt x="1191237" y="427044"/>
                  <a:pt x="1122344" y="289258"/>
                </a:cubicBezTo>
                <a:cubicBezTo>
                  <a:pt x="1053451" y="151472"/>
                  <a:pt x="905226" y="-15542"/>
                  <a:pt x="759089" y="1159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ADE79E1-05D3-4E90-B609-E9A177B5DA9E}"/>
              </a:ext>
            </a:extLst>
          </p:cNvPr>
          <p:cNvSpPr/>
          <p:nvPr/>
        </p:nvSpPr>
        <p:spPr bwMode="auto">
          <a:xfrm>
            <a:off x="4038019" y="3453562"/>
            <a:ext cx="1473910" cy="1215083"/>
          </a:xfrm>
          <a:custGeom>
            <a:avLst/>
            <a:gdLst>
              <a:gd name="connsiteX0" fmla="*/ 283460 w 1473910"/>
              <a:gd name="connsiteY0" fmla="*/ 16148 h 1215083"/>
              <a:gd name="connsiteX1" fmla="*/ 183252 w 1473910"/>
              <a:gd name="connsiteY1" fmla="*/ 329298 h 1215083"/>
              <a:gd name="connsiteX2" fmla="*/ 32940 w 1473910"/>
              <a:gd name="connsiteY2" fmla="*/ 617397 h 1215083"/>
              <a:gd name="connsiteX3" fmla="*/ 45466 w 1473910"/>
              <a:gd name="connsiteY3" fmla="*/ 918022 h 1215083"/>
              <a:gd name="connsiteX4" fmla="*/ 508929 w 1473910"/>
              <a:gd name="connsiteY4" fmla="*/ 1206120 h 1215083"/>
              <a:gd name="connsiteX5" fmla="*/ 746923 w 1473910"/>
              <a:gd name="connsiteY5" fmla="*/ 1118438 h 1215083"/>
              <a:gd name="connsiteX6" fmla="*/ 884710 w 1473910"/>
              <a:gd name="connsiteY6" fmla="*/ 880443 h 1215083"/>
              <a:gd name="connsiteX7" fmla="*/ 1323121 w 1473910"/>
              <a:gd name="connsiteY7" fmla="*/ 1055808 h 1215083"/>
              <a:gd name="connsiteX8" fmla="*/ 1473433 w 1473910"/>
              <a:gd name="connsiteY8" fmla="*/ 692553 h 1215083"/>
              <a:gd name="connsiteX9" fmla="*/ 1360699 w 1473910"/>
              <a:gd name="connsiteY9" fmla="*/ 316772 h 1215083"/>
              <a:gd name="connsiteX10" fmla="*/ 1097652 w 1473910"/>
              <a:gd name="connsiteY10" fmla="*/ 216564 h 1215083"/>
              <a:gd name="connsiteX11" fmla="*/ 721871 w 1473910"/>
              <a:gd name="connsiteY11" fmla="*/ 166460 h 1215083"/>
              <a:gd name="connsiteX12" fmla="*/ 371143 w 1473910"/>
              <a:gd name="connsiteY12" fmla="*/ 53726 h 1215083"/>
              <a:gd name="connsiteX13" fmla="*/ 283460 w 1473910"/>
              <a:gd name="connsiteY13" fmla="*/ 16148 h 121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73910" h="1215083">
                <a:moveTo>
                  <a:pt x="283460" y="16148"/>
                </a:moveTo>
                <a:cubicBezTo>
                  <a:pt x="252145" y="62077"/>
                  <a:pt x="225005" y="229090"/>
                  <a:pt x="183252" y="329298"/>
                </a:cubicBezTo>
                <a:cubicBezTo>
                  <a:pt x="141499" y="429506"/>
                  <a:pt x="55904" y="519276"/>
                  <a:pt x="32940" y="617397"/>
                </a:cubicBezTo>
                <a:cubicBezTo>
                  <a:pt x="9976" y="715518"/>
                  <a:pt x="-33866" y="819902"/>
                  <a:pt x="45466" y="918022"/>
                </a:cubicBezTo>
                <a:cubicBezTo>
                  <a:pt x="124797" y="1016143"/>
                  <a:pt x="392020" y="1172717"/>
                  <a:pt x="508929" y="1206120"/>
                </a:cubicBezTo>
                <a:cubicBezTo>
                  <a:pt x="625839" y="1239523"/>
                  <a:pt x="684293" y="1172717"/>
                  <a:pt x="746923" y="1118438"/>
                </a:cubicBezTo>
                <a:cubicBezTo>
                  <a:pt x="809553" y="1064159"/>
                  <a:pt x="788677" y="890881"/>
                  <a:pt x="884710" y="880443"/>
                </a:cubicBezTo>
                <a:cubicBezTo>
                  <a:pt x="980743" y="870005"/>
                  <a:pt x="1225001" y="1087123"/>
                  <a:pt x="1323121" y="1055808"/>
                </a:cubicBezTo>
                <a:cubicBezTo>
                  <a:pt x="1421241" y="1024493"/>
                  <a:pt x="1467170" y="815726"/>
                  <a:pt x="1473433" y="692553"/>
                </a:cubicBezTo>
                <a:cubicBezTo>
                  <a:pt x="1479696" y="569380"/>
                  <a:pt x="1423329" y="396104"/>
                  <a:pt x="1360699" y="316772"/>
                </a:cubicBezTo>
                <a:cubicBezTo>
                  <a:pt x="1298069" y="237440"/>
                  <a:pt x="1204123" y="241616"/>
                  <a:pt x="1097652" y="216564"/>
                </a:cubicBezTo>
                <a:cubicBezTo>
                  <a:pt x="991181" y="191512"/>
                  <a:pt x="842956" y="193600"/>
                  <a:pt x="721871" y="166460"/>
                </a:cubicBezTo>
                <a:cubicBezTo>
                  <a:pt x="600786" y="139320"/>
                  <a:pt x="444211" y="72515"/>
                  <a:pt x="371143" y="53726"/>
                </a:cubicBezTo>
                <a:cubicBezTo>
                  <a:pt x="298075" y="34937"/>
                  <a:pt x="314775" y="-29781"/>
                  <a:pt x="283460" y="16148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DFE6298-56E6-4C91-8D2A-58AF2091543F}"/>
              </a:ext>
            </a:extLst>
          </p:cNvPr>
          <p:cNvSpPr/>
          <p:nvPr/>
        </p:nvSpPr>
        <p:spPr bwMode="auto">
          <a:xfrm>
            <a:off x="5205860" y="3243931"/>
            <a:ext cx="966000" cy="1542264"/>
          </a:xfrm>
          <a:custGeom>
            <a:avLst/>
            <a:gdLst>
              <a:gd name="connsiteX0" fmla="*/ 706425 w 966000"/>
              <a:gd name="connsiteY0" fmla="*/ 200727 h 1542264"/>
              <a:gd name="connsiteX1" fmla="*/ 806633 w 966000"/>
              <a:gd name="connsiteY1" fmla="*/ 488825 h 1542264"/>
              <a:gd name="connsiteX2" fmla="*/ 956945 w 966000"/>
              <a:gd name="connsiteY2" fmla="*/ 814502 h 1542264"/>
              <a:gd name="connsiteX3" fmla="*/ 518535 w 966000"/>
              <a:gd name="connsiteY3" fmla="*/ 1515959 h 1542264"/>
              <a:gd name="connsiteX4" fmla="*/ 293066 w 966000"/>
              <a:gd name="connsiteY4" fmla="*/ 1340595 h 1542264"/>
              <a:gd name="connsiteX5" fmla="*/ 368222 w 966000"/>
              <a:gd name="connsiteY5" fmla="*/ 839554 h 1542264"/>
              <a:gd name="connsiteX6" fmla="*/ 405800 w 966000"/>
              <a:gd name="connsiteY6" fmla="*/ 626611 h 1542264"/>
              <a:gd name="connsiteX7" fmla="*/ 30019 w 966000"/>
              <a:gd name="connsiteY7" fmla="*/ 401143 h 1542264"/>
              <a:gd name="connsiteX8" fmla="*/ 80124 w 966000"/>
              <a:gd name="connsiteY8" fmla="*/ 150622 h 1542264"/>
              <a:gd name="connsiteX9" fmla="*/ 531061 w 966000"/>
              <a:gd name="connsiteY9" fmla="*/ 310 h 1542264"/>
              <a:gd name="connsiteX10" fmla="*/ 706425 w 966000"/>
              <a:gd name="connsiteY10" fmla="*/ 200727 h 154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6000" h="1542264">
                <a:moveTo>
                  <a:pt x="706425" y="200727"/>
                </a:moveTo>
                <a:cubicBezTo>
                  <a:pt x="752354" y="282146"/>
                  <a:pt x="764880" y="386529"/>
                  <a:pt x="806633" y="488825"/>
                </a:cubicBezTo>
                <a:cubicBezTo>
                  <a:pt x="848386" y="591121"/>
                  <a:pt x="1004961" y="643313"/>
                  <a:pt x="956945" y="814502"/>
                </a:cubicBezTo>
                <a:cubicBezTo>
                  <a:pt x="908929" y="985691"/>
                  <a:pt x="629181" y="1428277"/>
                  <a:pt x="518535" y="1515959"/>
                </a:cubicBezTo>
                <a:cubicBezTo>
                  <a:pt x="407889" y="1603641"/>
                  <a:pt x="318118" y="1453329"/>
                  <a:pt x="293066" y="1340595"/>
                </a:cubicBezTo>
                <a:cubicBezTo>
                  <a:pt x="268014" y="1227861"/>
                  <a:pt x="349433" y="958551"/>
                  <a:pt x="368222" y="839554"/>
                </a:cubicBezTo>
                <a:cubicBezTo>
                  <a:pt x="387011" y="720557"/>
                  <a:pt x="462167" y="699679"/>
                  <a:pt x="405800" y="626611"/>
                </a:cubicBezTo>
                <a:cubicBezTo>
                  <a:pt x="349433" y="553543"/>
                  <a:pt x="84298" y="480474"/>
                  <a:pt x="30019" y="401143"/>
                </a:cubicBezTo>
                <a:cubicBezTo>
                  <a:pt x="-24260" y="321812"/>
                  <a:pt x="-3383" y="217427"/>
                  <a:pt x="80124" y="150622"/>
                </a:cubicBezTo>
                <a:cubicBezTo>
                  <a:pt x="163631" y="83817"/>
                  <a:pt x="428765" y="-5953"/>
                  <a:pt x="531061" y="310"/>
                </a:cubicBezTo>
                <a:cubicBezTo>
                  <a:pt x="633357" y="6573"/>
                  <a:pt x="660496" y="119308"/>
                  <a:pt x="706425" y="200727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6F5C57D-0361-4C19-ABBD-EEAD121D42F2}"/>
              </a:ext>
            </a:extLst>
          </p:cNvPr>
          <p:cNvSpPr/>
          <p:nvPr/>
        </p:nvSpPr>
        <p:spPr bwMode="auto">
          <a:xfrm>
            <a:off x="2966732" y="3930907"/>
            <a:ext cx="1559192" cy="1468192"/>
          </a:xfrm>
          <a:custGeom>
            <a:avLst/>
            <a:gdLst>
              <a:gd name="connsiteX0" fmla="*/ 1936 w 1559192"/>
              <a:gd name="connsiteY0" fmla="*/ 290364 h 1468192"/>
              <a:gd name="connsiteX1" fmla="*/ 227405 w 1559192"/>
              <a:gd name="connsiteY1" fmla="*/ 929192 h 1468192"/>
              <a:gd name="connsiteX2" fmla="*/ 740972 w 1559192"/>
              <a:gd name="connsiteY2" fmla="*/ 1392655 h 1468192"/>
              <a:gd name="connsiteX3" fmla="*/ 1379800 w 1559192"/>
              <a:gd name="connsiteY3" fmla="*/ 1405181 h 1468192"/>
              <a:gd name="connsiteX4" fmla="*/ 1555164 w 1559192"/>
              <a:gd name="connsiteY4" fmla="*/ 778879 h 1468192"/>
              <a:gd name="connsiteX5" fmla="*/ 1254539 w 1559192"/>
              <a:gd name="connsiteY5" fmla="*/ 691197 h 1468192"/>
              <a:gd name="connsiteX6" fmla="*/ 1054123 w 1559192"/>
              <a:gd name="connsiteY6" fmla="*/ 465729 h 1468192"/>
              <a:gd name="connsiteX7" fmla="*/ 1029071 w 1559192"/>
              <a:gd name="connsiteY7" fmla="*/ 202682 h 1468192"/>
              <a:gd name="connsiteX8" fmla="*/ 941389 w 1559192"/>
              <a:gd name="connsiteY8" fmla="*/ 52370 h 1468192"/>
              <a:gd name="connsiteX9" fmla="*/ 740972 w 1559192"/>
              <a:gd name="connsiteY9" fmla="*/ 2266 h 1468192"/>
              <a:gd name="connsiteX10" fmla="*/ 615712 w 1559192"/>
              <a:gd name="connsiteY10" fmla="*/ 115000 h 1468192"/>
              <a:gd name="connsiteX11" fmla="*/ 477926 w 1559192"/>
              <a:gd name="connsiteY11" fmla="*/ 378046 h 1468192"/>
              <a:gd name="connsiteX12" fmla="*/ 340139 w 1559192"/>
              <a:gd name="connsiteY12" fmla="*/ 315416 h 1468192"/>
              <a:gd name="connsiteX13" fmla="*/ 1936 w 1559192"/>
              <a:gd name="connsiteY13" fmla="*/ 290364 h 1468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59192" h="1468192">
                <a:moveTo>
                  <a:pt x="1936" y="290364"/>
                </a:moveTo>
                <a:cubicBezTo>
                  <a:pt x="-16853" y="392660"/>
                  <a:pt x="104232" y="745477"/>
                  <a:pt x="227405" y="929192"/>
                </a:cubicBezTo>
                <a:cubicBezTo>
                  <a:pt x="350578" y="1112907"/>
                  <a:pt x="548906" y="1313323"/>
                  <a:pt x="740972" y="1392655"/>
                </a:cubicBezTo>
                <a:cubicBezTo>
                  <a:pt x="933038" y="1471987"/>
                  <a:pt x="1244101" y="1507477"/>
                  <a:pt x="1379800" y="1405181"/>
                </a:cubicBezTo>
                <a:cubicBezTo>
                  <a:pt x="1515499" y="1302885"/>
                  <a:pt x="1576041" y="897876"/>
                  <a:pt x="1555164" y="778879"/>
                </a:cubicBezTo>
                <a:cubicBezTo>
                  <a:pt x="1534287" y="659882"/>
                  <a:pt x="1338046" y="743389"/>
                  <a:pt x="1254539" y="691197"/>
                </a:cubicBezTo>
                <a:cubicBezTo>
                  <a:pt x="1171032" y="639005"/>
                  <a:pt x="1091701" y="547148"/>
                  <a:pt x="1054123" y="465729"/>
                </a:cubicBezTo>
                <a:cubicBezTo>
                  <a:pt x="1016545" y="384310"/>
                  <a:pt x="1047860" y="271575"/>
                  <a:pt x="1029071" y="202682"/>
                </a:cubicBezTo>
                <a:cubicBezTo>
                  <a:pt x="1010282" y="133789"/>
                  <a:pt x="989406" y="85773"/>
                  <a:pt x="941389" y="52370"/>
                </a:cubicBezTo>
                <a:cubicBezTo>
                  <a:pt x="893372" y="18967"/>
                  <a:pt x="795252" y="-8172"/>
                  <a:pt x="740972" y="2266"/>
                </a:cubicBezTo>
                <a:cubicBezTo>
                  <a:pt x="686693" y="12704"/>
                  <a:pt x="659553" y="52370"/>
                  <a:pt x="615712" y="115000"/>
                </a:cubicBezTo>
                <a:cubicBezTo>
                  <a:pt x="571871" y="177630"/>
                  <a:pt x="523855" y="344643"/>
                  <a:pt x="477926" y="378046"/>
                </a:cubicBezTo>
                <a:cubicBezTo>
                  <a:pt x="431997" y="411449"/>
                  <a:pt x="415295" y="334205"/>
                  <a:pt x="340139" y="315416"/>
                </a:cubicBezTo>
                <a:cubicBezTo>
                  <a:pt x="264983" y="296627"/>
                  <a:pt x="20725" y="188068"/>
                  <a:pt x="1936" y="290364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9524015-2C01-4996-BD0A-07A73A441F75}"/>
              </a:ext>
            </a:extLst>
          </p:cNvPr>
          <p:cNvSpPr/>
          <p:nvPr/>
        </p:nvSpPr>
        <p:spPr bwMode="auto">
          <a:xfrm>
            <a:off x="4303790" y="4478281"/>
            <a:ext cx="1295812" cy="1075364"/>
          </a:xfrm>
          <a:custGeom>
            <a:avLst/>
            <a:gdLst>
              <a:gd name="connsiteX0" fmla="*/ 1019772 w 1295812"/>
              <a:gd name="connsiteY0" fmla="*/ 81193 h 1075364"/>
              <a:gd name="connsiteX1" fmla="*/ 1295344 w 1295812"/>
              <a:gd name="connsiteY1" fmla="*/ 532130 h 1075364"/>
              <a:gd name="connsiteX2" fmla="*/ 1069876 w 1295812"/>
              <a:gd name="connsiteY2" fmla="*/ 857807 h 1075364"/>
              <a:gd name="connsiteX3" fmla="*/ 518731 w 1295812"/>
              <a:gd name="connsiteY3" fmla="*/ 1058223 h 1075364"/>
              <a:gd name="connsiteX4" fmla="*/ 5163 w 1295812"/>
              <a:gd name="connsiteY4" fmla="*/ 1020645 h 1075364"/>
              <a:gd name="connsiteX5" fmla="*/ 255684 w 1295812"/>
              <a:gd name="connsiteY5" fmla="*/ 669916 h 1075364"/>
              <a:gd name="connsiteX6" fmla="*/ 280736 w 1295812"/>
              <a:gd name="connsiteY6" fmla="*/ 294135 h 1075364"/>
              <a:gd name="connsiteX7" fmla="*/ 656517 w 1295812"/>
              <a:gd name="connsiteY7" fmla="*/ 18563 h 1075364"/>
              <a:gd name="connsiteX8" fmla="*/ 1019772 w 1295812"/>
              <a:gd name="connsiteY8" fmla="*/ 81193 h 107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5812" h="1075364">
                <a:moveTo>
                  <a:pt x="1019772" y="81193"/>
                </a:moveTo>
                <a:cubicBezTo>
                  <a:pt x="1126243" y="166788"/>
                  <a:pt x="1286993" y="402694"/>
                  <a:pt x="1295344" y="532130"/>
                </a:cubicBezTo>
                <a:cubicBezTo>
                  <a:pt x="1303695" y="661566"/>
                  <a:pt x="1199311" y="770125"/>
                  <a:pt x="1069876" y="857807"/>
                </a:cubicBezTo>
                <a:cubicBezTo>
                  <a:pt x="940441" y="945489"/>
                  <a:pt x="696183" y="1031083"/>
                  <a:pt x="518731" y="1058223"/>
                </a:cubicBezTo>
                <a:cubicBezTo>
                  <a:pt x="341279" y="1085363"/>
                  <a:pt x="49004" y="1085363"/>
                  <a:pt x="5163" y="1020645"/>
                </a:cubicBezTo>
                <a:cubicBezTo>
                  <a:pt x="-38678" y="955927"/>
                  <a:pt x="209755" y="791001"/>
                  <a:pt x="255684" y="669916"/>
                </a:cubicBezTo>
                <a:cubicBezTo>
                  <a:pt x="301613" y="548831"/>
                  <a:pt x="213931" y="402694"/>
                  <a:pt x="280736" y="294135"/>
                </a:cubicBezTo>
                <a:cubicBezTo>
                  <a:pt x="347541" y="185576"/>
                  <a:pt x="539607" y="54053"/>
                  <a:pt x="656517" y="18563"/>
                </a:cubicBezTo>
                <a:cubicBezTo>
                  <a:pt x="773427" y="-16927"/>
                  <a:pt x="913301" y="-4402"/>
                  <a:pt x="1019772" y="81193"/>
                </a:cubicBezTo>
                <a:close/>
              </a:path>
            </a:pathLst>
          </a:custGeom>
          <a:solidFill>
            <a:srgbClr val="7030A0">
              <a:alpha val="11000"/>
            </a:srgbClr>
          </a:solidFill>
          <a:ln w="349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838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spanning tree space with metric vectors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1ECDEB-55A0-41D4-8C1D-A71D49AFF9A2}"/>
              </a:ext>
            </a:extLst>
          </p:cNvPr>
          <p:cNvGrpSpPr/>
          <p:nvPr/>
        </p:nvGrpSpPr>
        <p:grpSpPr>
          <a:xfrm>
            <a:off x="2857500" y="2590800"/>
            <a:ext cx="3429000" cy="3460015"/>
            <a:chOff x="2857500" y="2590800"/>
            <a:chExt cx="3429000" cy="346001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1B7142-22AA-4FE7-AE29-A861E764A446}"/>
                </a:ext>
              </a:extLst>
            </p:cNvPr>
            <p:cNvSpPr/>
            <p:nvPr/>
          </p:nvSpPr>
          <p:spPr bwMode="auto">
            <a:xfrm>
              <a:off x="2857500" y="2590800"/>
              <a:ext cx="3429000" cy="3086100"/>
            </a:xfrm>
            <a:prstGeom prst="ellipse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9453DC-C873-4167-B894-3E20FE3C94BC}"/>
                </a:ext>
              </a:extLst>
            </p:cNvPr>
            <p:cNvSpPr/>
            <p:nvPr/>
          </p:nvSpPr>
          <p:spPr bwMode="auto">
            <a:xfrm>
              <a:off x="4654900" y="2922432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847910-BA31-453E-B3AB-8FF12AC75AB8}"/>
                </a:ext>
              </a:extLst>
            </p:cNvPr>
            <p:cNvSpPr/>
            <p:nvPr/>
          </p:nvSpPr>
          <p:spPr bwMode="auto">
            <a:xfrm>
              <a:off x="5668216" y="390870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3CD896-C9EC-49EB-B605-B77F9B741902}"/>
                </a:ext>
              </a:extLst>
            </p:cNvPr>
            <p:cNvSpPr/>
            <p:nvPr/>
          </p:nvSpPr>
          <p:spPr bwMode="auto">
            <a:xfrm>
              <a:off x="4590350" y="391203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A910E8-1E84-4803-A4F1-FD7F78924E26}"/>
                </a:ext>
              </a:extLst>
            </p:cNvPr>
            <p:cNvSpPr/>
            <p:nvPr/>
          </p:nvSpPr>
          <p:spPr bwMode="auto">
            <a:xfrm>
              <a:off x="3460430" y="3388290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286600-99C9-4348-8D52-FCAC84F84ECB}"/>
                </a:ext>
              </a:extLst>
            </p:cNvPr>
            <p:cNvSpPr/>
            <p:nvPr/>
          </p:nvSpPr>
          <p:spPr bwMode="auto">
            <a:xfrm>
              <a:off x="3602015" y="457829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5E6427F-7A89-4EA0-958E-B60B483472B7}"/>
                </a:ext>
              </a:extLst>
            </p:cNvPr>
            <p:cNvSpPr/>
            <p:nvPr/>
          </p:nvSpPr>
          <p:spPr bwMode="auto">
            <a:xfrm>
              <a:off x="4818449" y="4865862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F78D32D-2C13-4BB6-8DE2-1F38B4B65F4A}"/>
                </a:ext>
              </a:extLst>
            </p:cNvPr>
            <p:cNvSpPr txBox="1"/>
            <p:nvPr/>
          </p:nvSpPr>
          <p:spPr>
            <a:xfrm>
              <a:off x="3497743" y="5681483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Metric vector 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960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59C09-603F-40E6-B5DC-104972551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5900"/>
            <a:ext cx="7924800" cy="4419600"/>
          </a:xfrm>
        </p:spPr>
        <p:txBody>
          <a:bodyPr/>
          <a:lstStyle/>
          <a:p>
            <a:r>
              <a:rPr lang="en-US" dirty="0"/>
              <a:t>Searching over metric vector space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Can facilitate finding desired mazes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011D1-69D0-4059-B5C2-556D4BF44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 Vector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7870C-7741-4F8B-8AA6-496503608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8935604-8AB4-4E26-A0CD-3590DC39100D}"/>
              </a:ext>
            </a:extLst>
          </p:cNvPr>
          <p:cNvGrpSpPr/>
          <p:nvPr/>
        </p:nvGrpSpPr>
        <p:grpSpPr>
          <a:xfrm>
            <a:off x="2857500" y="2590800"/>
            <a:ext cx="3429000" cy="3086100"/>
            <a:chOff x="2857500" y="2590800"/>
            <a:chExt cx="3429000" cy="30861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E1B7142-22AA-4FE7-AE29-A861E764A446}"/>
                </a:ext>
              </a:extLst>
            </p:cNvPr>
            <p:cNvSpPr/>
            <p:nvPr/>
          </p:nvSpPr>
          <p:spPr bwMode="auto">
            <a:xfrm>
              <a:off x="2857500" y="2590800"/>
              <a:ext cx="3429000" cy="3086100"/>
            </a:xfrm>
            <a:prstGeom prst="ellipse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09453DC-C873-4167-B894-3E20FE3C94BC}"/>
                </a:ext>
              </a:extLst>
            </p:cNvPr>
            <p:cNvSpPr/>
            <p:nvPr/>
          </p:nvSpPr>
          <p:spPr bwMode="auto">
            <a:xfrm>
              <a:off x="4654900" y="2922432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8847910-BA31-453E-B3AB-8FF12AC75AB8}"/>
                </a:ext>
              </a:extLst>
            </p:cNvPr>
            <p:cNvSpPr/>
            <p:nvPr/>
          </p:nvSpPr>
          <p:spPr bwMode="auto">
            <a:xfrm>
              <a:off x="5668216" y="390870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13CD896-C9EC-49EB-B605-B77F9B741902}"/>
                </a:ext>
              </a:extLst>
            </p:cNvPr>
            <p:cNvSpPr/>
            <p:nvPr/>
          </p:nvSpPr>
          <p:spPr bwMode="auto">
            <a:xfrm>
              <a:off x="4590350" y="391203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0A910E8-1E84-4803-A4F1-FD7F78924E26}"/>
                </a:ext>
              </a:extLst>
            </p:cNvPr>
            <p:cNvSpPr/>
            <p:nvPr/>
          </p:nvSpPr>
          <p:spPr bwMode="auto">
            <a:xfrm>
              <a:off x="3460430" y="3388290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8286600-99C9-4348-8D52-FCAC84F84ECB}"/>
                </a:ext>
              </a:extLst>
            </p:cNvPr>
            <p:cNvSpPr/>
            <p:nvPr/>
          </p:nvSpPr>
          <p:spPr bwMode="auto">
            <a:xfrm>
              <a:off x="3602015" y="4578293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5E6427F-7A89-4EA0-958E-B60B483472B7}"/>
                </a:ext>
              </a:extLst>
            </p:cNvPr>
            <p:cNvSpPr/>
            <p:nvPr/>
          </p:nvSpPr>
          <p:spPr bwMode="auto">
            <a:xfrm>
              <a:off x="4818449" y="4865862"/>
              <a:ext cx="304800" cy="304800"/>
            </a:xfrm>
            <a:prstGeom prst="ellipse">
              <a:avLst/>
            </a:prstGeom>
            <a:solidFill>
              <a:srgbClr val="7030A0">
                <a:alpha val="41000"/>
              </a:srgbClr>
            </a:solidFill>
            <a:ln w="3175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C723B09-A61A-4A41-A8FA-2FDE162B567F}"/>
              </a:ext>
            </a:extLst>
          </p:cNvPr>
          <p:cNvSpPr txBox="1"/>
          <p:nvPr/>
        </p:nvSpPr>
        <p:spPr>
          <a:xfrm>
            <a:off x="3497743" y="568148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vector space</a:t>
            </a:r>
          </a:p>
        </p:txBody>
      </p:sp>
    </p:spTree>
    <p:extLst>
      <p:ext uri="{BB962C8B-B14F-4D97-AF65-F5344CB8AC3E}">
        <p14:creationId xmlns:p14="http://schemas.microsoft.com/office/powerpoint/2010/main" val="2597495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Intelligent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40" y="1600200"/>
            <a:ext cx="7924800" cy="4419600"/>
          </a:xfrm>
        </p:spPr>
        <p:txBody>
          <a:bodyPr/>
          <a:lstStyle/>
          <a:p>
            <a:r>
              <a:rPr lang="en-US" dirty="0"/>
              <a:t>Overview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A47B-F211-4AD3-BF0B-429883E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02985B-7F4F-48D1-9979-A6C8E3455323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D97ABE-C8B2-419D-8454-57FC3B05A164}"/>
              </a:ext>
            </a:extLst>
          </p:cNvPr>
          <p:cNvSpPr/>
          <p:nvPr/>
        </p:nvSpPr>
        <p:spPr bwMode="auto">
          <a:xfrm>
            <a:off x="4654900" y="292243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E8F677-0E99-4465-8640-46991E70CF03}"/>
              </a:ext>
            </a:extLst>
          </p:cNvPr>
          <p:cNvSpPr/>
          <p:nvPr/>
        </p:nvSpPr>
        <p:spPr bwMode="auto">
          <a:xfrm>
            <a:off x="5668216" y="390870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88FC9D-FA22-4E3C-90BF-D9936351D52D}"/>
              </a:ext>
            </a:extLst>
          </p:cNvPr>
          <p:cNvSpPr/>
          <p:nvPr/>
        </p:nvSpPr>
        <p:spPr bwMode="auto">
          <a:xfrm>
            <a:off x="4590350" y="391203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68579D-FF3D-402B-B311-DD2498AAAB17}"/>
              </a:ext>
            </a:extLst>
          </p:cNvPr>
          <p:cNvSpPr/>
          <p:nvPr/>
        </p:nvSpPr>
        <p:spPr bwMode="auto">
          <a:xfrm>
            <a:off x="3460430" y="3388290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B42E85-76F2-4BF4-B800-D9E9D5EF9B3D}"/>
              </a:ext>
            </a:extLst>
          </p:cNvPr>
          <p:cNvSpPr/>
          <p:nvPr/>
        </p:nvSpPr>
        <p:spPr bwMode="auto">
          <a:xfrm>
            <a:off x="3602015" y="457829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A35350-BAF6-4B25-8B22-BF75D954EA27}"/>
              </a:ext>
            </a:extLst>
          </p:cNvPr>
          <p:cNvSpPr/>
          <p:nvPr/>
        </p:nvSpPr>
        <p:spPr bwMode="auto">
          <a:xfrm>
            <a:off x="4818449" y="486586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AF2CC6-8273-42C6-BB8C-6620582EB7EC}"/>
              </a:ext>
            </a:extLst>
          </p:cNvPr>
          <p:cNvSpPr txBox="1"/>
          <p:nvPr/>
        </p:nvSpPr>
        <p:spPr>
          <a:xfrm>
            <a:off x="1961959" y="2265645"/>
            <a:ext cx="119616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Desired </a:t>
            </a:r>
          </a:p>
          <a:p>
            <a:r>
              <a:rPr lang="en-US" sz="2000" b="1" dirty="0"/>
              <a:t>Metrics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74FE6A-2441-41EE-80AB-C433885E4F20}"/>
              </a:ext>
            </a:extLst>
          </p:cNvPr>
          <p:cNvSpPr txBox="1"/>
          <p:nvPr/>
        </p:nvSpPr>
        <p:spPr>
          <a:xfrm>
            <a:off x="6385582" y="5580102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Desired Maze</a:t>
            </a:r>
          </a:p>
        </p:txBody>
      </p:sp>
      <p:pic>
        <p:nvPicPr>
          <p:cNvPr id="9" name="Graphic 8" descr="Line arrow: Clockwise curve">
            <a:extLst>
              <a:ext uri="{FF2B5EF4-FFF2-40B4-BE49-F238E27FC236}">
                <a16:creationId xmlns:a16="http://schemas.microsoft.com/office/drawing/2014/main" id="{EEBA1643-214C-48DB-A30F-43E38013A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9000000">
            <a:off x="3155630" y="2435539"/>
            <a:ext cx="914400" cy="914400"/>
          </a:xfrm>
          <a:prstGeom prst="rect">
            <a:avLst/>
          </a:prstGeom>
        </p:spPr>
      </p:pic>
      <p:pic>
        <p:nvPicPr>
          <p:cNvPr id="26" name="Graphic 25" descr="Line arrow: Clockwise curve">
            <a:extLst>
              <a:ext uri="{FF2B5EF4-FFF2-40B4-BE49-F238E27FC236}">
                <a16:creationId xmlns:a16="http://schemas.microsoft.com/office/drawing/2014/main" id="{A3A18CFE-B01F-453F-9793-DE8A79CF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820616" y="3083490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B17427A-129C-47E1-B946-B91BFA748B44}"/>
              </a:ext>
            </a:extLst>
          </p:cNvPr>
          <p:cNvGrpSpPr/>
          <p:nvPr/>
        </p:nvGrpSpPr>
        <p:grpSpPr>
          <a:xfrm>
            <a:off x="6717531" y="2378640"/>
            <a:ext cx="1838310" cy="3238500"/>
            <a:chOff x="6717531" y="2378640"/>
            <a:chExt cx="1838310" cy="32385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C82305-798D-4370-A4B8-2D92FD8FD9C9}"/>
                </a:ext>
              </a:extLst>
            </p:cNvPr>
            <p:cNvSpPr/>
            <p:nvPr/>
          </p:nvSpPr>
          <p:spPr bwMode="auto">
            <a:xfrm>
              <a:off x="6717531" y="2378640"/>
              <a:ext cx="1838310" cy="3238500"/>
            </a:xfrm>
            <a:prstGeom prst="roundRect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1DDF08-D049-4B5F-A5E4-3F12EC70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0856" y="2590800"/>
              <a:ext cx="1655733" cy="2823059"/>
            </a:xfrm>
            <a:prstGeom prst="rect">
              <a:avLst/>
            </a:prstGeom>
          </p:spPr>
        </p:pic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68B63B1-8A8A-484D-8B96-B7110358213C}"/>
              </a:ext>
            </a:extLst>
          </p:cNvPr>
          <p:cNvSpPr/>
          <p:nvPr/>
        </p:nvSpPr>
        <p:spPr bwMode="auto">
          <a:xfrm>
            <a:off x="6809232" y="4584192"/>
            <a:ext cx="829056" cy="859536"/>
          </a:xfrm>
          <a:prstGeom prst="roundRect">
            <a:avLst/>
          </a:prstGeom>
          <a:noFill/>
          <a:ln w="28575" cap="flat" cmpd="sng" algn="ctr">
            <a:solidFill>
              <a:srgbClr val="F880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B75EBD-5E55-4DAB-9E1A-6F8322B21073}"/>
              </a:ext>
            </a:extLst>
          </p:cNvPr>
          <p:cNvSpPr txBox="1"/>
          <p:nvPr/>
        </p:nvSpPr>
        <p:spPr>
          <a:xfrm>
            <a:off x="3650143" y="583388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vector space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10301D-4B8F-43B0-A91B-C4774EF85371}"/>
              </a:ext>
            </a:extLst>
          </p:cNvPr>
          <p:cNvSpPr txBox="1"/>
          <p:nvPr/>
        </p:nvSpPr>
        <p:spPr>
          <a:xfrm>
            <a:off x="5567749" y="41548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6AC80C-C1D6-4E7C-A32F-169AC51936DA}"/>
              </a:ext>
            </a:extLst>
          </p:cNvPr>
          <p:cNvSpPr txBox="1"/>
          <p:nvPr/>
        </p:nvSpPr>
        <p:spPr>
          <a:xfrm>
            <a:off x="6662045" y="1703050"/>
            <a:ext cx="191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Spanning trees </a:t>
            </a:r>
          </a:p>
          <a:p>
            <a:pPr algn="ctr"/>
            <a:r>
              <a:rPr lang="en-US" b="1" dirty="0"/>
              <a:t>with mv</a:t>
            </a:r>
          </a:p>
        </p:txBody>
      </p:sp>
    </p:spTree>
    <p:extLst>
      <p:ext uri="{BB962C8B-B14F-4D97-AF65-F5344CB8AC3E}">
        <p14:creationId xmlns:p14="http://schemas.microsoft.com/office/powerpoint/2010/main" val="223816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32" grpId="0" animBg="1"/>
      <p:bldP spid="42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Intelligent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40" y="1600200"/>
            <a:ext cx="7924800" cy="4419600"/>
          </a:xfrm>
        </p:spPr>
        <p:txBody>
          <a:bodyPr/>
          <a:lstStyle/>
          <a:p>
            <a:r>
              <a:rPr lang="en-US" dirty="0"/>
              <a:t>How to reconstruct spanning trees from mv?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A47B-F211-4AD3-BF0B-429883E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902985B-7F4F-48D1-9979-A6C8E3455323}"/>
              </a:ext>
            </a:extLst>
          </p:cNvPr>
          <p:cNvSpPr/>
          <p:nvPr/>
        </p:nvSpPr>
        <p:spPr bwMode="auto">
          <a:xfrm>
            <a:off x="2857500" y="259080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D97ABE-C8B2-419D-8454-57FC3B05A164}"/>
              </a:ext>
            </a:extLst>
          </p:cNvPr>
          <p:cNvSpPr/>
          <p:nvPr/>
        </p:nvSpPr>
        <p:spPr bwMode="auto">
          <a:xfrm>
            <a:off x="4654900" y="292243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2E8F677-0E99-4465-8640-46991E70CF03}"/>
              </a:ext>
            </a:extLst>
          </p:cNvPr>
          <p:cNvSpPr/>
          <p:nvPr/>
        </p:nvSpPr>
        <p:spPr bwMode="auto">
          <a:xfrm>
            <a:off x="5668216" y="390870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88FC9D-FA22-4E3C-90BF-D9936351D52D}"/>
              </a:ext>
            </a:extLst>
          </p:cNvPr>
          <p:cNvSpPr/>
          <p:nvPr/>
        </p:nvSpPr>
        <p:spPr bwMode="auto">
          <a:xfrm>
            <a:off x="4590350" y="391203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568579D-FF3D-402B-B311-DD2498AAAB17}"/>
              </a:ext>
            </a:extLst>
          </p:cNvPr>
          <p:cNvSpPr/>
          <p:nvPr/>
        </p:nvSpPr>
        <p:spPr bwMode="auto">
          <a:xfrm>
            <a:off x="3460430" y="3388290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0B42E85-76F2-4BF4-B800-D9E9D5EF9B3D}"/>
              </a:ext>
            </a:extLst>
          </p:cNvPr>
          <p:cNvSpPr/>
          <p:nvPr/>
        </p:nvSpPr>
        <p:spPr bwMode="auto">
          <a:xfrm>
            <a:off x="3602015" y="457829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2A35350-BAF6-4B25-8B22-BF75D954EA27}"/>
              </a:ext>
            </a:extLst>
          </p:cNvPr>
          <p:cNvSpPr/>
          <p:nvPr/>
        </p:nvSpPr>
        <p:spPr bwMode="auto">
          <a:xfrm>
            <a:off x="4818449" y="486586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6" name="Graphic 25" descr="Line arrow: Clockwise curve">
            <a:extLst>
              <a:ext uri="{FF2B5EF4-FFF2-40B4-BE49-F238E27FC236}">
                <a16:creationId xmlns:a16="http://schemas.microsoft.com/office/drawing/2014/main" id="{A3A18CFE-B01F-453F-9793-DE8A79CF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820616" y="3083490"/>
            <a:ext cx="914400" cy="9144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B17427A-129C-47E1-B946-B91BFA748B44}"/>
              </a:ext>
            </a:extLst>
          </p:cNvPr>
          <p:cNvGrpSpPr/>
          <p:nvPr/>
        </p:nvGrpSpPr>
        <p:grpSpPr>
          <a:xfrm>
            <a:off x="6717531" y="2378640"/>
            <a:ext cx="1838310" cy="3238500"/>
            <a:chOff x="6717531" y="2378640"/>
            <a:chExt cx="1838310" cy="32385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FC82305-798D-4370-A4B8-2D92FD8FD9C9}"/>
                </a:ext>
              </a:extLst>
            </p:cNvPr>
            <p:cNvSpPr/>
            <p:nvPr/>
          </p:nvSpPr>
          <p:spPr bwMode="auto">
            <a:xfrm>
              <a:off x="6717531" y="2378640"/>
              <a:ext cx="1838310" cy="3238500"/>
            </a:xfrm>
            <a:prstGeom prst="roundRect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1DDF08-D049-4B5F-A5E4-3F12EC705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0856" y="2590800"/>
              <a:ext cx="1655733" cy="2823059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EBB75EBD-5E55-4DAB-9E1A-6F8322B21073}"/>
              </a:ext>
            </a:extLst>
          </p:cNvPr>
          <p:cNvSpPr txBox="1"/>
          <p:nvPr/>
        </p:nvSpPr>
        <p:spPr>
          <a:xfrm>
            <a:off x="3650143" y="583388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vector space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10301D-4B8F-43B0-A91B-C4774EF85371}"/>
              </a:ext>
            </a:extLst>
          </p:cNvPr>
          <p:cNvSpPr txBox="1"/>
          <p:nvPr/>
        </p:nvSpPr>
        <p:spPr>
          <a:xfrm>
            <a:off x="5567749" y="415487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6AC80C-C1D6-4E7C-A32F-169AC51936DA}"/>
              </a:ext>
            </a:extLst>
          </p:cNvPr>
          <p:cNvSpPr txBox="1"/>
          <p:nvPr/>
        </p:nvSpPr>
        <p:spPr>
          <a:xfrm>
            <a:off x="6717531" y="5574799"/>
            <a:ext cx="191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Spanning trees </a:t>
            </a:r>
          </a:p>
          <a:p>
            <a:pPr algn="ctr"/>
            <a:r>
              <a:rPr lang="en-US" b="1" dirty="0"/>
              <a:t>with mv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3FE4775-3410-4BE4-B160-13CEE98D9F80}"/>
              </a:ext>
            </a:extLst>
          </p:cNvPr>
          <p:cNvSpPr/>
          <p:nvPr/>
        </p:nvSpPr>
        <p:spPr bwMode="auto">
          <a:xfrm>
            <a:off x="5410200" y="2196521"/>
            <a:ext cx="3223241" cy="3980261"/>
          </a:xfrm>
          <a:prstGeom prst="roundRect">
            <a:avLst/>
          </a:prstGeom>
          <a:noFill/>
          <a:ln w="47625" cap="flat" cmpd="sng" algn="ctr">
            <a:solidFill>
              <a:srgbClr val="C0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929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604C-FF60-4BCA-A581-6AE81161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E48A-A360-4258-98EF-921AA380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Contest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4EE5ED-18E6-4B35-9FEF-0560BB17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0"/>
            <a:ext cx="5820587" cy="3277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8F5F3-6FB6-4C78-81F8-63F58C02D002}"/>
              </a:ext>
            </a:extLst>
          </p:cNvPr>
          <p:cNvSpPr txBox="1"/>
          <p:nvPr/>
        </p:nvSpPr>
        <p:spPr>
          <a:xfrm>
            <a:off x="2768784" y="5563057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Micromouse</a:t>
            </a:r>
            <a:r>
              <a:rPr lang="en-US" dirty="0"/>
              <a:t> (</a:t>
            </a:r>
            <a:r>
              <a:rPr lang="en-US" i="1" dirty="0"/>
              <a:t>micromouseusa.com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966FB-D0BC-4CDF-BC0A-3673ACA4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114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to reconstruct spanning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140" y="1600200"/>
            <a:ext cx="7924800" cy="4419600"/>
          </a:xfrm>
        </p:spPr>
        <p:txBody>
          <a:bodyPr/>
          <a:lstStyle/>
          <a:p>
            <a:r>
              <a:rPr lang="en-US" dirty="0"/>
              <a:t>Intelligent Representative Machine</a:t>
            </a:r>
          </a:p>
          <a:p>
            <a:endParaRPr lang="en-US" dirty="0"/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F10200D4-0DAF-4A48-8569-1A8513F4A021}"/>
              </a:ext>
            </a:extLst>
          </p:cNvPr>
          <p:cNvSpPr/>
          <p:nvPr/>
        </p:nvSpPr>
        <p:spPr bwMode="auto">
          <a:xfrm>
            <a:off x="3534864" y="3486040"/>
            <a:ext cx="1418135" cy="345131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732CF81-9B2E-48B4-BAC2-BC42A1F8D9DF}"/>
              </a:ext>
            </a:extLst>
          </p:cNvPr>
          <p:cNvSpPr txBox="1"/>
          <p:nvPr/>
        </p:nvSpPr>
        <p:spPr>
          <a:xfrm>
            <a:off x="835806" y="3435816"/>
            <a:ext cx="2649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Metric Vector mv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A0E0996D-D7FD-4918-A52C-1FEC005C16AC}"/>
              </a:ext>
            </a:extLst>
          </p:cNvPr>
          <p:cNvSpPr/>
          <p:nvPr/>
        </p:nvSpPr>
        <p:spPr bwMode="auto">
          <a:xfrm>
            <a:off x="3809395" y="3378622"/>
            <a:ext cx="739399" cy="559965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6A47B-F211-4AD3-BF0B-429883E2A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1646CE-3B6D-414C-8851-825DC04802BD}"/>
              </a:ext>
            </a:extLst>
          </p:cNvPr>
          <p:cNvSpPr/>
          <p:nvPr/>
        </p:nvSpPr>
        <p:spPr bwMode="auto">
          <a:xfrm>
            <a:off x="3815515" y="3386667"/>
            <a:ext cx="739399" cy="559965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2FA7BF-9AA2-45B6-9F00-979019AA9350}"/>
              </a:ext>
            </a:extLst>
          </p:cNvPr>
          <p:cNvGrpSpPr/>
          <p:nvPr/>
        </p:nvGrpSpPr>
        <p:grpSpPr>
          <a:xfrm>
            <a:off x="5334000" y="2327382"/>
            <a:ext cx="1838310" cy="2854218"/>
            <a:chOff x="6717531" y="2378640"/>
            <a:chExt cx="1838310" cy="3238500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3626DC7A-56A9-4C49-B9C3-36EA5B686D94}"/>
                </a:ext>
              </a:extLst>
            </p:cNvPr>
            <p:cNvSpPr/>
            <p:nvPr/>
          </p:nvSpPr>
          <p:spPr bwMode="auto">
            <a:xfrm>
              <a:off x="6717531" y="2378640"/>
              <a:ext cx="1838310" cy="3238500"/>
            </a:xfrm>
            <a:prstGeom prst="roundRect">
              <a:avLst/>
            </a:prstGeom>
            <a:noFill/>
            <a:ln w="444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F372AB4-0255-46DE-B270-6C3603D15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0856" y="2590800"/>
              <a:ext cx="1655733" cy="2823059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447961B-7B40-4B07-96AD-23ED9339689F}"/>
              </a:ext>
            </a:extLst>
          </p:cNvPr>
          <p:cNvSpPr txBox="1"/>
          <p:nvPr/>
        </p:nvSpPr>
        <p:spPr>
          <a:xfrm>
            <a:off x="5334000" y="5144551"/>
            <a:ext cx="1915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Spanning trees </a:t>
            </a:r>
          </a:p>
          <a:p>
            <a:pPr algn="ctr"/>
            <a:r>
              <a:rPr lang="en-US" b="1" dirty="0"/>
              <a:t>with mv</a:t>
            </a:r>
          </a:p>
        </p:txBody>
      </p:sp>
    </p:spTree>
    <p:extLst>
      <p:ext uri="{BB962C8B-B14F-4D97-AF65-F5344CB8AC3E}">
        <p14:creationId xmlns:p14="http://schemas.microsoft.com/office/powerpoint/2010/main" val="3773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Intelligent Representative Machine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New intelligent method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CD068-A353-44BD-85D1-63FB286C3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8A8671-A765-415B-8860-AF64B6A79F46}"/>
              </a:ext>
            </a:extLst>
          </p:cNvPr>
          <p:cNvSpPr/>
          <p:nvPr/>
        </p:nvSpPr>
        <p:spPr bwMode="auto">
          <a:xfrm>
            <a:off x="1031718" y="2427570"/>
            <a:ext cx="3429000" cy="3086100"/>
          </a:xfrm>
          <a:prstGeom prst="ellipse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139E7B6-AAE5-4AAB-9EA0-6638FE51085D}"/>
              </a:ext>
            </a:extLst>
          </p:cNvPr>
          <p:cNvSpPr/>
          <p:nvPr/>
        </p:nvSpPr>
        <p:spPr bwMode="auto">
          <a:xfrm>
            <a:off x="2829118" y="275920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A28E3FB-9D76-4A46-92AE-6958E503766D}"/>
              </a:ext>
            </a:extLst>
          </p:cNvPr>
          <p:cNvSpPr/>
          <p:nvPr/>
        </p:nvSpPr>
        <p:spPr bwMode="auto">
          <a:xfrm>
            <a:off x="3842434" y="374547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024843A-5AB7-48A0-A70E-655A875E31EC}"/>
              </a:ext>
            </a:extLst>
          </p:cNvPr>
          <p:cNvSpPr/>
          <p:nvPr/>
        </p:nvSpPr>
        <p:spPr bwMode="auto">
          <a:xfrm>
            <a:off x="2764568" y="374880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390842-FAE8-4C97-A220-C0C3ADE332F9}"/>
              </a:ext>
            </a:extLst>
          </p:cNvPr>
          <p:cNvSpPr/>
          <p:nvPr/>
        </p:nvSpPr>
        <p:spPr bwMode="auto">
          <a:xfrm>
            <a:off x="1634648" y="3225060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1DCFC7-2CC3-4834-BD33-F79833C002BE}"/>
              </a:ext>
            </a:extLst>
          </p:cNvPr>
          <p:cNvSpPr/>
          <p:nvPr/>
        </p:nvSpPr>
        <p:spPr bwMode="auto">
          <a:xfrm>
            <a:off x="1776233" y="4415063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2D7967-BDAD-463E-AC00-62224EEFAD60}"/>
              </a:ext>
            </a:extLst>
          </p:cNvPr>
          <p:cNvSpPr/>
          <p:nvPr/>
        </p:nvSpPr>
        <p:spPr bwMode="auto">
          <a:xfrm>
            <a:off x="2992667" y="4702632"/>
            <a:ext cx="304800" cy="304800"/>
          </a:xfrm>
          <a:prstGeom prst="ellipse">
            <a:avLst/>
          </a:prstGeom>
          <a:solidFill>
            <a:srgbClr val="7030A0">
              <a:alpha val="41000"/>
            </a:srgbClr>
          </a:solidFill>
          <a:ln w="317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2" name="Graphic 21" descr="Line arrow: Clockwise curve">
            <a:extLst>
              <a:ext uri="{FF2B5EF4-FFF2-40B4-BE49-F238E27FC236}">
                <a16:creationId xmlns:a16="http://schemas.microsoft.com/office/drawing/2014/main" id="{DA16D7C1-AC40-4D82-9648-B4BFC8B2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125119" y="3168794"/>
            <a:ext cx="722132" cy="7221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7D5E614-E7E2-4385-B04F-B5EE02752332}"/>
              </a:ext>
            </a:extLst>
          </p:cNvPr>
          <p:cNvSpPr txBox="1"/>
          <p:nvPr/>
        </p:nvSpPr>
        <p:spPr>
          <a:xfrm>
            <a:off x="1824361" y="5670653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Metric vector space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FDDEC8-77F7-4789-8E54-C34FA7771B0D}"/>
              </a:ext>
            </a:extLst>
          </p:cNvPr>
          <p:cNvSpPr txBox="1"/>
          <p:nvPr/>
        </p:nvSpPr>
        <p:spPr>
          <a:xfrm>
            <a:off x="3741967" y="3991643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mv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10EDDF8-1823-493D-B345-15FE78B914A4}"/>
              </a:ext>
            </a:extLst>
          </p:cNvPr>
          <p:cNvSpPr/>
          <p:nvPr/>
        </p:nvSpPr>
        <p:spPr bwMode="auto">
          <a:xfrm>
            <a:off x="4854178" y="3149017"/>
            <a:ext cx="739399" cy="559965"/>
          </a:xfrm>
          <a:prstGeom prst="round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!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95EB542-42CC-4C37-953B-16F7CE3A8BA5}"/>
              </a:ext>
            </a:extLst>
          </p:cNvPr>
          <p:cNvGrpSpPr/>
          <p:nvPr/>
        </p:nvGrpSpPr>
        <p:grpSpPr>
          <a:xfrm>
            <a:off x="5642272" y="2194422"/>
            <a:ext cx="2700261" cy="3863478"/>
            <a:chOff x="5642272" y="2194422"/>
            <a:chExt cx="2700261" cy="386347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2A0EE19-7216-40C5-B3C0-DBED2008CE95}"/>
                </a:ext>
              </a:extLst>
            </p:cNvPr>
            <p:cNvGrpSpPr/>
            <p:nvPr/>
          </p:nvGrpSpPr>
          <p:grpSpPr>
            <a:xfrm>
              <a:off x="6426623" y="2194422"/>
              <a:ext cx="1838310" cy="3238500"/>
              <a:chOff x="6717531" y="2378640"/>
              <a:chExt cx="1838310" cy="3238500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31B5E42C-AD87-4B78-9F17-43A1EC0C045D}"/>
                  </a:ext>
                </a:extLst>
              </p:cNvPr>
              <p:cNvSpPr/>
              <p:nvPr/>
            </p:nvSpPr>
            <p:spPr bwMode="auto">
              <a:xfrm>
                <a:off x="6717531" y="2378640"/>
                <a:ext cx="1838310" cy="3238500"/>
              </a:xfrm>
              <a:prstGeom prst="roundRect">
                <a:avLst/>
              </a:prstGeom>
              <a:noFill/>
              <a:ln w="444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92F38B42-4097-4B76-A446-55F8DB33BF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20856" y="2590800"/>
                <a:ext cx="1655733" cy="2823059"/>
              </a:xfrm>
              <a:prstGeom prst="rect">
                <a:avLst/>
              </a:prstGeom>
            </p:spPr>
          </p:pic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53C2A6-B658-47D6-BD2C-467AE089E742}"/>
                </a:ext>
              </a:extLst>
            </p:cNvPr>
            <p:cNvSpPr txBox="1"/>
            <p:nvPr/>
          </p:nvSpPr>
          <p:spPr>
            <a:xfrm>
              <a:off x="6426623" y="5411569"/>
              <a:ext cx="19159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Spanning trees </a:t>
              </a:r>
            </a:p>
            <a:p>
              <a:pPr algn="ctr"/>
              <a:r>
                <a:rPr lang="en-US" b="1" dirty="0"/>
                <a:t>with mv</a:t>
              </a:r>
            </a:p>
          </p:txBody>
        </p:sp>
        <p:pic>
          <p:nvPicPr>
            <p:cNvPr id="30" name="Graphic 29" descr="Line arrow: Clockwise curve">
              <a:extLst>
                <a:ext uri="{FF2B5EF4-FFF2-40B4-BE49-F238E27FC236}">
                  <a16:creationId xmlns:a16="http://schemas.microsoft.com/office/drawing/2014/main" id="{FC8B5887-4EB7-4485-855E-D5FE58934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6300000">
              <a:off x="5642272" y="2843007"/>
              <a:ext cx="722132" cy="7221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582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</p:spPr>
            <p:txBody>
              <a:bodyPr/>
              <a:lstStyle/>
              <a:p>
                <a:r>
                  <a:rPr lang="en-US" dirty="0"/>
                  <a:t>Building with objective function </a:t>
                </a:r>
                <a:r>
                  <a:rPr lang="en-US" i="1" dirty="0"/>
                  <a:t>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𝐷𝐼𝐹𝐹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  <a:blipFill>
                <a:blip r:embed="rId3"/>
                <a:stretch>
                  <a:fillRect l="-1154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Intelligent </a:t>
            </a:r>
            <a:r>
              <a:rPr lang="en-US" sz="3600" dirty="0"/>
              <a:t>Representative</a:t>
            </a:r>
            <a:r>
              <a:rPr lang="en-US" sz="3400" dirty="0"/>
              <a:t>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48625-77B5-4BAD-AFD8-4606FFB1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593806"/>
            <a:ext cx="3407569" cy="25747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4010EE-0C88-44C4-9C7D-C21EE4D51726}"/>
              </a:ext>
            </a:extLst>
          </p:cNvPr>
          <p:cNvSpPr txBox="1"/>
          <p:nvPr/>
        </p:nvSpPr>
        <p:spPr>
          <a:xfrm>
            <a:off x="4855663" y="5168519"/>
            <a:ext cx="3297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Space of all possible spanning trees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61E93CF-8C1C-4190-BEBB-74F195165B92}"/>
              </a:ext>
            </a:extLst>
          </p:cNvPr>
          <p:cNvSpPr/>
          <p:nvPr/>
        </p:nvSpPr>
        <p:spPr>
          <a:xfrm>
            <a:off x="2057400" y="3581400"/>
            <a:ext cx="1905000" cy="599526"/>
          </a:xfrm>
          <a:prstGeom prst="roundRect">
            <a:avLst/>
          </a:prstGeom>
          <a:ln w="412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Intelligent Representative Machine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0017223-1FC0-462A-8D09-079460904A7D}"/>
              </a:ext>
            </a:extLst>
          </p:cNvPr>
          <p:cNvSpPr/>
          <p:nvPr/>
        </p:nvSpPr>
        <p:spPr>
          <a:xfrm>
            <a:off x="629920" y="3635842"/>
            <a:ext cx="801259" cy="490642"/>
          </a:xfrm>
          <a:prstGeom prst="roundRect">
            <a:avLst/>
          </a:prstGeom>
          <a:noFill/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Metric Vector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B841774-2826-450D-AC11-E30D4DD61D61}"/>
              </a:ext>
            </a:extLst>
          </p:cNvPr>
          <p:cNvCxnSpPr>
            <a:cxnSpLocks/>
          </p:cNvCxnSpPr>
          <p:nvPr/>
        </p:nvCxnSpPr>
        <p:spPr bwMode="auto">
          <a:xfrm>
            <a:off x="1524000" y="3886200"/>
            <a:ext cx="450804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3F1B82-31E6-49D2-A9A6-0D5F55000CC2}"/>
              </a:ext>
            </a:extLst>
          </p:cNvPr>
          <p:cNvSpPr/>
          <p:nvPr/>
        </p:nvSpPr>
        <p:spPr bwMode="auto">
          <a:xfrm>
            <a:off x="6116319" y="3149592"/>
            <a:ext cx="1205654" cy="799261"/>
          </a:xfrm>
          <a:custGeom>
            <a:avLst/>
            <a:gdLst>
              <a:gd name="connsiteX0" fmla="*/ 31567 w 1261658"/>
              <a:gd name="connsiteY0" fmla="*/ 365768 h 860048"/>
              <a:gd name="connsiteX1" fmla="*/ 370234 w 1261658"/>
              <a:gd name="connsiteY1" fmla="*/ 88061 h 860048"/>
              <a:gd name="connsiteX2" fmla="*/ 695354 w 1261658"/>
              <a:gd name="connsiteY2" fmla="*/ 121928 h 860048"/>
              <a:gd name="connsiteX3" fmla="*/ 844367 w 1261658"/>
              <a:gd name="connsiteY3" fmla="*/ 8 h 860048"/>
              <a:gd name="connsiteX4" fmla="*/ 1189807 w 1261658"/>
              <a:gd name="connsiteY4" fmla="*/ 128701 h 860048"/>
              <a:gd name="connsiteX5" fmla="*/ 1203354 w 1261658"/>
              <a:gd name="connsiteY5" fmla="*/ 575741 h 860048"/>
              <a:gd name="connsiteX6" fmla="*/ 553114 w 1261658"/>
              <a:gd name="connsiteY6" fmla="*/ 853448 h 860048"/>
              <a:gd name="connsiteX7" fmla="*/ 72207 w 1261658"/>
              <a:gd name="connsiteY7" fmla="*/ 738301 h 860048"/>
              <a:gd name="connsiteX8" fmla="*/ 31567 w 1261658"/>
              <a:gd name="connsiteY8" fmla="*/ 365768 h 86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658" h="860048">
                <a:moveTo>
                  <a:pt x="31567" y="365768"/>
                </a:moveTo>
                <a:cubicBezTo>
                  <a:pt x="81238" y="257395"/>
                  <a:pt x="259603" y="128701"/>
                  <a:pt x="370234" y="88061"/>
                </a:cubicBezTo>
                <a:cubicBezTo>
                  <a:pt x="480865" y="47421"/>
                  <a:pt x="616332" y="136603"/>
                  <a:pt x="695354" y="121928"/>
                </a:cubicBezTo>
                <a:cubicBezTo>
                  <a:pt x="774376" y="107253"/>
                  <a:pt x="761958" y="-1121"/>
                  <a:pt x="844367" y="8"/>
                </a:cubicBezTo>
                <a:cubicBezTo>
                  <a:pt x="926776" y="1137"/>
                  <a:pt x="1129976" y="32746"/>
                  <a:pt x="1189807" y="128701"/>
                </a:cubicBezTo>
                <a:cubicBezTo>
                  <a:pt x="1249638" y="224656"/>
                  <a:pt x="1309470" y="454950"/>
                  <a:pt x="1203354" y="575741"/>
                </a:cubicBezTo>
                <a:cubicBezTo>
                  <a:pt x="1097239" y="696532"/>
                  <a:pt x="741638" y="826355"/>
                  <a:pt x="553114" y="853448"/>
                </a:cubicBezTo>
                <a:cubicBezTo>
                  <a:pt x="364590" y="880541"/>
                  <a:pt x="156874" y="820710"/>
                  <a:pt x="72207" y="738301"/>
                </a:cubicBezTo>
                <a:cubicBezTo>
                  <a:pt x="-12460" y="655892"/>
                  <a:pt x="-18104" y="474141"/>
                  <a:pt x="31567" y="365768"/>
                </a:cubicBezTo>
                <a:close/>
              </a:path>
            </a:pathLst>
          </a:custGeom>
          <a:solidFill>
            <a:srgbClr val="7030A0">
              <a:alpha val="20000"/>
            </a:srgbClr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A5180AB-10CB-4728-BF7E-D4BEE6666E75}"/>
              </a:ext>
            </a:extLst>
          </p:cNvPr>
          <p:cNvCxnSpPr>
            <a:cxnSpLocks/>
          </p:cNvCxnSpPr>
          <p:nvPr/>
        </p:nvCxnSpPr>
        <p:spPr bwMode="auto">
          <a:xfrm flipH="1">
            <a:off x="4044997" y="3495130"/>
            <a:ext cx="2071322" cy="38603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C53FE4-CC84-40AC-A4F8-A72701881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0CD3EE4-95D2-4E60-ADE0-99362731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93806"/>
            <a:ext cx="3407569" cy="2574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</p:spPr>
            <p:txBody>
              <a:bodyPr/>
              <a:lstStyle/>
              <a:p>
                <a:r>
                  <a:rPr lang="en-US" dirty="0"/>
                  <a:t>Building with objective function </a:t>
                </a:r>
                <a:r>
                  <a:rPr lang="en-US" i="1" dirty="0"/>
                  <a:t>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𝐷𝐼𝐹𝐹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sz="2000" b="1" i="1" dirty="0"/>
              </a:p>
              <a:p>
                <a:pPr lvl="1"/>
                <a:r>
                  <a:rPr lang="en-US" sz="3600" b="1" i="1" dirty="0"/>
                  <a:t>f  </a:t>
                </a:r>
                <a:r>
                  <a:rPr lang="en-US" sz="3600" b="1" dirty="0"/>
                  <a:t>≤ </a:t>
                </a:r>
                <a:r>
                  <a:rPr lang="el-GR" sz="3600" b="1" dirty="0"/>
                  <a:t>β</a:t>
                </a:r>
                <a:r>
                  <a:rPr lang="en-US" sz="3600" b="1" dirty="0"/>
                  <a:t>?</a:t>
                </a:r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  <a:blipFill>
                <a:blip r:embed="rId4"/>
                <a:stretch>
                  <a:fillRect l="-1154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Intelligent </a:t>
            </a:r>
            <a:r>
              <a:rPr lang="en-US" sz="3600" dirty="0"/>
              <a:t>Representative</a:t>
            </a:r>
            <a:r>
              <a:rPr lang="en-US" sz="3400" dirty="0"/>
              <a:t> Machine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61E93CF-8C1C-4190-BEBB-74F195165B92}"/>
              </a:ext>
            </a:extLst>
          </p:cNvPr>
          <p:cNvSpPr/>
          <p:nvPr/>
        </p:nvSpPr>
        <p:spPr>
          <a:xfrm>
            <a:off x="2057400" y="3581400"/>
            <a:ext cx="1905000" cy="599526"/>
          </a:xfrm>
          <a:prstGeom prst="roundRect">
            <a:avLst/>
          </a:prstGeom>
          <a:ln w="412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Intelligent Representative Machine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0017223-1FC0-462A-8D09-079460904A7D}"/>
              </a:ext>
            </a:extLst>
          </p:cNvPr>
          <p:cNvSpPr/>
          <p:nvPr/>
        </p:nvSpPr>
        <p:spPr>
          <a:xfrm>
            <a:off x="629920" y="3635842"/>
            <a:ext cx="801259" cy="490642"/>
          </a:xfrm>
          <a:prstGeom prst="roundRect">
            <a:avLst/>
          </a:prstGeom>
          <a:noFill/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Metric Vector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B841774-2826-450D-AC11-E30D4DD61D61}"/>
              </a:ext>
            </a:extLst>
          </p:cNvPr>
          <p:cNvCxnSpPr>
            <a:cxnSpLocks/>
          </p:cNvCxnSpPr>
          <p:nvPr/>
        </p:nvCxnSpPr>
        <p:spPr bwMode="auto">
          <a:xfrm>
            <a:off x="1524000" y="3886200"/>
            <a:ext cx="450804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3F1B82-31E6-49D2-A9A6-0D5F55000CC2}"/>
              </a:ext>
            </a:extLst>
          </p:cNvPr>
          <p:cNvSpPr/>
          <p:nvPr/>
        </p:nvSpPr>
        <p:spPr bwMode="auto">
          <a:xfrm>
            <a:off x="6116319" y="3149592"/>
            <a:ext cx="1205654" cy="799261"/>
          </a:xfrm>
          <a:custGeom>
            <a:avLst/>
            <a:gdLst>
              <a:gd name="connsiteX0" fmla="*/ 31567 w 1261658"/>
              <a:gd name="connsiteY0" fmla="*/ 365768 h 860048"/>
              <a:gd name="connsiteX1" fmla="*/ 370234 w 1261658"/>
              <a:gd name="connsiteY1" fmla="*/ 88061 h 860048"/>
              <a:gd name="connsiteX2" fmla="*/ 695354 w 1261658"/>
              <a:gd name="connsiteY2" fmla="*/ 121928 h 860048"/>
              <a:gd name="connsiteX3" fmla="*/ 844367 w 1261658"/>
              <a:gd name="connsiteY3" fmla="*/ 8 h 860048"/>
              <a:gd name="connsiteX4" fmla="*/ 1189807 w 1261658"/>
              <a:gd name="connsiteY4" fmla="*/ 128701 h 860048"/>
              <a:gd name="connsiteX5" fmla="*/ 1203354 w 1261658"/>
              <a:gd name="connsiteY5" fmla="*/ 575741 h 860048"/>
              <a:gd name="connsiteX6" fmla="*/ 553114 w 1261658"/>
              <a:gd name="connsiteY6" fmla="*/ 853448 h 860048"/>
              <a:gd name="connsiteX7" fmla="*/ 72207 w 1261658"/>
              <a:gd name="connsiteY7" fmla="*/ 738301 h 860048"/>
              <a:gd name="connsiteX8" fmla="*/ 31567 w 1261658"/>
              <a:gd name="connsiteY8" fmla="*/ 365768 h 86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658" h="860048">
                <a:moveTo>
                  <a:pt x="31567" y="365768"/>
                </a:moveTo>
                <a:cubicBezTo>
                  <a:pt x="81238" y="257395"/>
                  <a:pt x="259603" y="128701"/>
                  <a:pt x="370234" y="88061"/>
                </a:cubicBezTo>
                <a:cubicBezTo>
                  <a:pt x="480865" y="47421"/>
                  <a:pt x="616332" y="136603"/>
                  <a:pt x="695354" y="121928"/>
                </a:cubicBezTo>
                <a:cubicBezTo>
                  <a:pt x="774376" y="107253"/>
                  <a:pt x="761958" y="-1121"/>
                  <a:pt x="844367" y="8"/>
                </a:cubicBezTo>
                <a:cubicBezTo>
                  <a:pt x="926776" y="1137"/>
                  <a:pt x="1129976" y="32746"/>
                  <a:pt x="1189807" y="128701"/>
                </a:cubicBezTo>
                <a:cubicBezTo>
                  <a:pt x="1249638" y="224656"/>
                  <a:pt x="1309470" y="454950"/>
                  <a:pt x="1203354" y="575741"/>
                </a:cubicBezTo>
                <a:cubicBezTo>
                  <a:pt x="1097239" y="696532"/>
                  <a:pt x="741638" y="826355"/>
                  <a:pt x="553114" y="853448"/>
                </a:cubicBezTo>
                <a:cubicBezTo>
                  <a:pt x="364590" y="880541"/>
                  <a:pt x="156874" y="820710"/>
                  <a:pt x="72207" y="738301"/>
                </a:cubicBezTo>
                <a:cubicBezTo>
                  <a:pt x="-12460" y="655892"/>
                  <a:pt x="-18104" y="474141"/>
                  <a:pt x="31567" y="365768"/>
                </a:cubicBezTo>
                <a:close/>
              </a:path>
            </a:pathLst>
          </a:custGeom>
          <a:solidFill>
            <a:srgbClr val="7030A0">
              <a:alpha val="20000"/>
            </a:srgbClr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7A5180AB-10CB-4728-BF7E-D4BEE6666E75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4996" y="3810000"/>
            <a:ext cx="1284743" cy="71162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2BF71B7-7DEA-4492-A7FA-B0BBBD943566}"/>
              </a:ext>
            </a:extLst>
          </p:cNvPr>
          <p:cNvSpPr/>
          <p:nvPr/>
        </p:nvSpPr>
        <p:spPr bwMode="auto">
          <a:xfrm>
            <a:off x="5370576" y="2793160"/>
            <a:ext cx="1765034" cy="2022960"/>
          </a:xfrm>
          <a:custGeom>
            <a:avLst/>
            <a:gdLst>
              <a:gd name="connsiteX0" fmla="*/ 1023648 w 1805871"/>
              <a:gd name="connsiteY0" fmla="*/ 17773 h 2022960"/>
              <a:gd name="connsiteX1" fmla="*/ 1457141 w 1805871"/>
              <a:gd name="connsiteY1" fmla="*/ 363213 h 2022960"/>
              <a:gd name="connsiteX2" fmla="*/ 1667114 w 1805871"/>
              <a:gd name="connsiteY2" fmla="*/ 1148920 h 2022960"/>
              <a:gd name="connsiteX3" fmla="*/ 1768714 w 1805871"/>
              <a:gd name="connsiteY3" fmla="*/ 1927853 h 2022960"/>
              <a:gd name="connsiteX4" fmla="*/ 1016874 w 1805871"/>
              <a:gd name="connsiteY4" fmla="*/ 2009133 h 2022960"/>
              <a:gd name="connsiteX5" fmla="*/ 393728 w 1805871"/>
              <a:gd name="connsiteY5" fmla="*/ 1921080 h 2022960"/>
              <a:gd name="connsiteX6" fmla="*/ 68608 w 1805871"/>
              <a:gd name="connsiteY6" fmla="*/ 1338573 h 2022960"/>
              <a:gd name="connsiteX7" fmla="*/ 61834 w 1805871"/>
              <a:gd name="connsiteY7" fmla="*/ 715427 h 2022960"/>
              <a:gd name="connsiteX8" fmla="*/ 739168 w 1805871"/>
              <a:gd name="connsiteY8" fmla="*/ 119373 h 2022960"/>
              <a:gd name="connsiteX9" fmla="*/ 1023648 w 1805871"/>
              <a:gd name="connsiteY9" fmla="*/ 17773 h 20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5871" h="2022960">
                <a:moveTo>
                  <a:pt x="1023648" y="17773"/>
                </a:moveTo>
                <a:cubicBezTo>
                  <a:pt x="1143310" y="58413"/>
                  <a:pt x="1349897" y="174689"/>
                  <a:pt x="1457141" y="363213"/>
                </a:cubicBezTo>
                <a:cubicBezTo>
                  <a:pt x="1564385" y="551737"/>
                  <a:pt x="1615185" y="888147"/>
                  <a:pt x="1667114" y="1148920"/>
                </a:cubicBezTo>
                <a:cubicBezTo>
                  <a:pt x="1719043" y="1409693"/>
                  <a:pt x="1877087" y="1784484"/>
                  <a:pt x="1768714" y="1927853"/>
                </a:cubicBezTo>
                <a:cubicBezTo>
                  <a:pt x="1660341" y="2071222"/>
                  <a:pt x="1246038" y="2010262"/>
                  <a:pt x="1016874" y="2009133"/>
                </a:cubicBezTo>
                <a:cubicBezTo>
                  <a:pt x="787710" y="2008004"/>
                  <a:pt x="551772" y="2032840"/>
                  <a:pt x="393728" y="1921080"/>
                </a:cubicBezTo>
                <a:cubicBezTo>
                  <a:pt x="235684" y="1809320"/>
                  <a:pt x="123924" y="1539515"/>
                  <a:pt x="68608" y="1338573"/>
                </a:cubicBezTo>
                <a:cubicBezTo>
                  <a:pt x="13292" y="1137631"/>
                  <a:pt x="-49926" y="918627"/>
                  <a:pt x="61834" y="715427"/>
                </a:cubicBezTo>
                <a:cubicBezTo>
                  <a:pt x="173594" y="512227"/>
                  <a:pt x="575479" y="234520"/>
                  <a:pt x="739168" y="119373"/>
                </a:cubicBezTo>
                <a:cubicBezTo>
                  <a:pt x="902857" y="4226"/>
                  <a:pt x="903986" y="-22867"/>
                  <a:pt x="1023648" y="17773"/>
                </a:cubicBezTo>
                <a:close/>
              </a:path>
            </a:pathLst>
          </a:custGeom>
          <a:solidFill>
            <a:srgbClr val="F88008">
              <a:alpha val="20000"/>
            </a:srgbClr>
          </a:solidFill>
          <a:ln w="25400" cap="flat" cmpd="sng" algn="ctr">
            <a:solidFill>
              <a:srgbClr val="F880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627DF-D883-43DE-A326-E342CE63A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CB35D1-AF46-4EF2-9557-8D3CEECB43DC}"/>
              </a:ext>
            </a:extLst>
          </p:cNvPr>
          <p:cNvSpPr txBox="1"/>
          <p:nvPr/>
        </p:nvSpPr>
        <p:spPr>
          <a:xfrm>
            <a:off x="4855663" y="5168519"/>
            <a:ext cx="3297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Space of all possible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3705721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</p:spPr>
            <p:txBody>
              <a:bodyPr/>
              <a:lstStyle/>
              <a:p>
                <a:r>
                  <a:rPr lang="en-US" dirty="0"/>
                  <a:t>Building with objective function </a:t>
                </a:r>
                <a:r>
                  <a:rPr lang="en-US" i="1" dirty="0"/>
                  <a:t>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𝐷𝐼𝐹𝐹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sz="2000" b="1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  <a:blipFill>
                <a:blip r:embed="rId3"/>
                <a:stretch>
                  <a:fillRect l="-1154" t="-1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Intelligent </a:t>
            </a:r>
            <a:r>
              <a:rPr lang="en-US" sz="3600" dirty="0"/>
              <a:t>Representative</a:t>
            </a:r>
            <a:r>
              <a:rPr lang="en-US" sz="3400" dirty="0"/>
              <a:t> Machine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48625-77B5-4BAD-AFD8-4606FFB10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2593806"/>
            <a:ext cx="3407569" cy="2574713"/>
          </a:xfrm>
          <a:prstGeom prst="rect">
            <a:avLst/>
          </a:prstGeom>
        </p:spPr>
      </p:pic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61E93CF-8C1C-4190-BEBB-74F195165B92}"/>
              </a:ext>
            </a:extLst>
          </p:cNvPr>
          <p:cNvSpPr/>
          <p:nvPr/>
        </p:nvSpPr>
        <p:spPr>
          <a:xfrm>
            <a:off x="2057400" y="3581400"/>
            <a:ext cx="1905000" cy="599526"/>
          </a:xfrm>
          <a:prstGeom prst="roundRect">
            <a:avLst/>
          </a:prstGeom>
          <a:ln w="412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Intelligent Representative Machine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0017223-1FC0-462A-8D09-079460904A7D}"/>
              </a:ext>
            </a:extLst>
          </p:cNvPr>
          <p:cNvSpPr/>
          <p:nvPr/>
        </p:nvSpPr>
        <p:spPr>
          <a:xfrm>
            <a:off x="629920" y="3635842"/>
            <a:ext cx="801259" cy="490642"/>
          </a:xfrm>
          <a:prstGeom prst="roundRect">
            <a:avLst/>
          </a:prstGeom>
          <a:noFill/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Metric Vector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B841774-2826-450D-AC11-E30D4DD61D61}"/>
              </a:ext>
            </a:extLst>
          </p:cNvPr>
          <p:cNvCxnSpPr>
            <a:cxnSpLocks/>
          </p:cNvCxnSpPr>
          <p:nvPr/>
        </p:nvCxnSpPr>
        <p:spPr bwMode="auto">
          <a:xfrm>
            <a:off x="1524000" y="3886200"/>
            <a:ext cx="450804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3F1B82-31E6-49D2-A9A6-0D5F55000CC2}"/>
              </a:ext>
            </a:extLst>
          </p:cNvPr>
          <p:cNvSpPr/>
          <p:nvPr/>
        </p:nvSpPr>
        <p:spPr bwMode="auto">
          <a:xfrm>
            <a:off x="6116319" y="3149592"/>
            <a:ext cx="1205654" cy="799261"/>
          </a:xfrm>
          <a:custGeom>
            <a:avLst/>
            <a:gdLst>
              <a:gd name="connsiteX0" fmla="*/ 31567 w 1261658"/>
              <a:gd name="connsiteY0" fmla="*/ 365768 h 860048"/>
              <a:gd name="connsiteX1" fmla="*/ 370234 w 1261658"/>
              <a:gd name="connsiteY1" fmla="*/ 88061 h 860048"/>
              <a:gd name="connsiteX2" fmla="*/ 695354 w 1261658"/>
              <a:gd name="connsiteY2" fmla="*/ 121928 h 860048"/>
              <a:gd name="connsiteX3" fmla="*/ 844367 w 1261658"/>
              <a:gd name="connsiteY3" fmla="*/ 8 h 860048"/>
              <a:gd name="connsiteX4" fmla="*/ 1189807 w 1261658"/>
              <a:gd name="connsiteY4" fmla="*/ 128701 h 860048"/>
              <a:gd name="connsiteX5" fmla="*/ 1203354 w 1261658"/>
              <a:gd name="connsiteY5" fmla="*/ 575741 h 860048"/>
              <a:gd name="connsiteX6" fmla="*/ 553114 w 1261658"/>
              <a:gd name="connsiteY6" fmla="*/ 853448 h 860048"/>
              <a:gd name="connsiteX7" fmla="*/ 72207 w 1261658"/>
              <a:gd name="connsiteY7" fmla="*/ 738301 h 860048"/>
              <a:gd name="connsiteX8" fmla="*/ 31567 w 1261658"/>
              <a:gd name="connsiteY8" fmla="*/ 365768 h 86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658" h="860048">
                <a:moveTo>
                  <a:pt x="31567" y="365768"/>
                </a:moveTo>
                <a:cubicBezTo>
                  <a:pt x="81238" y="257395"/>
                  <a:pt x="259603" y="128701"/>
                  <a:pt x="370234" y="88061"/>
                </a:cubicBezTo>
                <a:cubicBezTo>
                  <a:pt x="480865" y="47421"/>
                  <a:pt x="616332" y="136603"/>
                  <a:pt x="695354" y="121928"/>
                </a:cubicBezTo>
                <a:cubicBezTo>
                  <a:pt x="774376" y="107253"/>
                  <a:pt x="761958" y="-1121"/>
                  <a:pt x="844367" y="8"/>
                </a:cubicBezTo>
                <a:cubicBezTo>
                  <a:pt x="926776" y="1137"/>
                  <a:pt x="1129976" y="32746"/>
                  <a:pt x="1189807" y="128701"/>
                </a:cubicBezTo>
                <a:cubicBezTo>
                  <a:pt x="1249638" y="224656"/>
                  <a:pt x="1309470" y="454950"/>
                  <a:pt x="1203354" y="575741"/>
                </a:cubicBezTo>
                <a:cubicBezTo>
                  <a:pt x="1097239" y="696532"/>
                  <a:pt x="741638" y="826355"/>
                  <a:pt x="553114" y="853448"/>
                </a:cubicBezTo>
                <a:cubicBezTo>
                  <a:pt x="364590" y="880541"/>
                  <a:pt x="156874" y="820710"/>
                  <a:pt x="72207" y="738301"/>
                </a:cubicBezTo>
                <a:cubicBezTo>
                  <a:pt x="-12460" y="655892"/>
                  <a:pt x="-18104" y="474141"/>
                  <a:pt x="31567" y="365768"/>
                </a:cubicBezTo>
                <a:close/>
              </a:path>
            </a:pathLst>
          </a:custGeom>
          <a:solidFill>
            <a:srgbClr val="7030A0">
              <a:alpha val="20000"/>
            </a:srgbClr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2BF71B7-7DEA-4492-A7FA-B0BBBD943566}"/>
              </a:ext>
            </a:extLst>
          </p:cNvPr>
          <p:cNvSpPr/>
          <p:nvPr/>
        </p:nvSpPr>
        <p:spPr bwMode="auto">
          <a:xfrm>
            <a:off x="5370576" y="2793160"/>
            <a:ext cx="1765034" cy="2022960"/>
          </a:xfrm>
          <a:custGeom>
            <a:avLst/>
            <a:gdLst>
              <a:gd name="connsiteX0" fmla="*/ 1023648 w 1805871"/>
              <a:gd name="connsiteY0" fmla="*/ 17773 h 2022960"/>
              <a:gd name="connsiteX1" fmla="*/ 1457141 w 1805871"/>
              <a:gd name="connsiteY1" fmla="*/ 363213 h 2022960"/>
              <a:gd name="connsiteX2" fmla="*/ 1667114 w 1805871"/>
              <a:gd name="connsiteY2" fmla="*/ 1148920 h 2022960"/>
              <a:gd name="connsiteX3" fmla="*/ 1768714 w 1805871"/>
              <a:gd name="connsiteY3" fmla="*/ 1927853 h 2022960"/>
              <a:gd name="connsiteX4" fmla="*/ 1016874 w 1805871"/>
              <a:gd name="connsiteY4" fmla="*/ 2009133 h 2022960"/>
              <a:gd name="connsiteX5" fmla="*/ 393728 w 1805871"/>
              <a:gd name="connsiteY5" fmla="*/ 1921080 h 2022960"/>
              <a:gd name="connsiteX6" fmla="*/ 68608 w 1805871"/>
              <a:gd name="connsiteY6" fmla="*/ 1338573 h 2022960"/>
              <a:gd name="connsiteX7" fmla="*/ 61834 w 1805871"/>
              <a:gd name="connsiteY7" fmla="*/ 715427 h 2022960"/>
              <a:gd name="connsiteX8" fmla="*/ 739168 w 1805871"/>
              <a:gd name="connsiteY8" fmla="*/ 119373 h 2022960"/>
              <a:gd name="connsiteX9" fmla="*/ 1023648 w 1805871"/>
              <a:gd name="connsiteY9" fmla="*/ 17773 h 202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05871" h="2022960">
                <a:moveTo>
                  <a:pt x="1023648" y="17773"/>
                </a:moveTo>
                <a:cubicBezTo>
                  <a:pt x="1143310" y="58413"/>
                  <a:pt x="1349897" y="174689"/>
                  <a:pt x="1457141" y="363213"/>
                </a:cubicBezTo>
                <a:cubicBezTo>
                  <a:pt x="1564385" y="551737"/>
                  <a:pt x="1615185" y="888147"/>
                  <a:pt x="1667114" y="1148920"/>
                </a:cubicBezTo>
                <a:cubicBezTo>
                  <a:pt x="1719043" y="1409693"/>
                  <a:pt x="1877087" y="1784484"/>
                  <a:pt x="1768714" y="1927853"/>
                </a:cubicBezTo>
                <a:cubicBezTo>
                  <a:pt x="1660341" y="2071222"/>
                  <a:pt x="1246038" y="2010262"/>
                  <a:pt x="1016874" y="2009133"/>
                </a:cubicBezTo>
                <a:cubicBezTo>
                  <a:pt x="787710" y="2008004"/>
                  <a:pt x="551772" y="2032840"/>
                  <a:pt x="393728" y="1921080"/>
                </a:cubicBezTo>
                <a:cubicBezTo>
                  <a:pt x="235684" y="1809320"/>
                  <a:pt x="123924" y="1539515"/>
                  <a:pt x="68608" y="1338573"/>
                </a:cubicBezTo>
                <a:cubicBezTo>
                  <a:pt x="13292" y="1137631"/>
                  <a:pt x="-49926" y="918627"/>
                  <a:pt x="61834" y="715427"/>
                </a:cubicBezTo>
                <a:cubicBezTo>
                  <a:pt x="173594" y="512227"/>
                  <a:pt x="575479" y="234520"/>
                  <a:pt x="739168" y="119373"/>
                </a:cubicBezTo>
                <a:cubicBezTo>
                  <a:pt x="902857" y="4226"/>
                  <a:pt x="903986" y="-22867"/>
                  <a:pt x="1023648" y="17773"/>
                </a:cubicBezTo>
                <a:close/>
              </a:path>
            </a:pathLst>
          </a:custGeom>
          <a:solidFill>
            <a:srgbClr val="F88008">
              <a:alpha val="20000"/>
            </a:srgbClr>
          </a:solidFill>
          <a:ln w="25400" cap="flat" cmpd="sng" algn="ctr">
            <a:solidFill>
              <a:srgbClr val="F8800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954EA0-94B0-4962-B1FB-6A68C7BBF604}"/>
              </a:ext>
            </a:extLst>
          </p:cNvPr>
          <p:cNvGrpSpPr/>
          <p:nvPr/>
        </p:nvGrpSpPr>
        <p:grpSpPr>
          <a:xfrm>
            <a:off x="6122981" y="3211982"/>
            <a:ext cx="860749" cy="750482"/>
            <a:chOff x="6122981" y="3211982"/>
            <a:chExt cx="860749" cy="750482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F731E4-0AA0-4DD2-A1FA-0E98B2B5C838}"/>
                </a:ext>
              </a:extLst>
            </p:cNvPr>
            <p:cNvSpPr/>
            <p:nvPr/>
          </p:nvSpPr>
          <p:spPr bwMode="auto">
            <a:xfrm>
              <a:off x="6122981" y="3211982"/>
              <a:ext cx="860326" cy="750482"/>
            </a:xfrm>
            <a:custGeom>
              <a:avLst/>
              <a:gdLst>
                <a:gd name="connsiteX0" fmla="*/ 697766 w 860326"/>
                <a:gd name="connsiteY0" fmla="*/ 25671 h 750482"/>
                <a:gd name="connsiteX1" fmla="*/ 657126 w 860326"/>
                <a:gd name="connsiteY1" fmla="*/ 59538 h 750482"/>
                <a:gd name="connsiteX2" fmla="*/ 365872 w 860326"/>
                <a:gd name="connsiteY2" fmla="*/ 5351 h 750482"/>
                <a:gd name="connsiteX3" fmla="*/ 47526 w 860326"/>
                <a:gd name="connsiteY3" fmla="*/ 215325 h 750482"/>
                <a:gd name="connsiteX4" fmla="*/ 6886 w 860326"/>
                <a:gd name="connsiteY4" fmla="*/ 499805 h 750482"/>
                <a:gd name="connsiteX5" fmla="*/ 101712 w 860326"/>
                <a:gd name="connsiteY5" fmla="*/ 662365 h 750482"/>
                <a:gd name="connsiteX6" fmla="*/ 392966 w 860326"/>
                <a:gd name="connsiteY6" fmla="*/ 750418 h 750482"/>
                <a:gd name="connsiteX7" fmla="*/ 738406 w 860326"/>
                <a:gd name="connsiteY7" fmla="*/ 675911 h 750482"/>
                <a:gd name="connsiteX8" fmla="*/ 860326 w 860326"/>
                <a:gd name="connsiteY8" fmla="*/ 635271 h 75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0326" h="750482">
                  <a:moveTo>
                    <a:pt x="697766" y="25671"/>
                  </a:moveTo>
                  <a:cubicBezTo>
                    <a:pt x="705104" y="44298"/>
                    <a:pt x="712442" y="62925"/>
                    <a:pt x="657126" y="59538"/>
                  </a:cubicBezTo>
                  <a:cubicBezTo>
                    <a:pt x="601810" y="56151"/>
                    <a:pt x="467472" y="-20613"/>
                    <a:pt x="365872" y="5351"/>
                  </a:cubicBezTo>
                  <a:cubicBezTo>
                    <a:pt x="264272" y="31315"/>
                    <a:pt x="107357" y="132916"/>
                    <a:pt x="47526" y="215325"/>
                  </a:cubicBezTo>
                  <a:cubicBezTo>
                    <a:pt x="-12305" y="297734"/>
                    <a:pt x="-2145" y="425298"/>
                    <a:pt x="6886" y="499805"/>
                  </a:cubicBezTo>
                  <a:cubicBezTo>
                    <a:pt x="15917" y="574312"/>
                    <a:pt x="37365" y="620596"/>
                    <a:pt x="101712" y="662365"/>
                  </a:cubicBezTo>
                  <a:cubicBezTo>
                    <a:pt x="166059" y="704134"/>
                    <a:pt x="286850" y="748160"/>
                    <a:pt x="392966" y="750418"/>
                  </a:cubicBezTo>
                  <a:cubicBezTo>
                    <a:pt x="499082" y="752676"/>
                    <a:pt x="660513" y="695102"/>
                    <a:pt x="738406" y="675911"/>
                  </a:cubicBezTo>
                  <a:cubicBezTo>
                    <a:pt x="816299" y="656720"/>
                    <a:pt x="838312" y="645995"/>
                    <a:pt x="860326" y="635271"/>
                  </a:cubicBezTo>
                </a:path>
              </a:pathLst>
            </a:custGeom>
            <a:noFill/>
            <a:ln w="47625" cap="flat" cmpd="sng" algn="ctr">
              <a:solidFill>
                <a:srgbClr val="4549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E05A454-8FF3-4449-A41E-D922AC9B20CB}"/>
                </a:ext>
              </a:extLst>
            </p:cNvPr>
            <p:cNvSpPr/>
            <p:nvPr/>
          </p:nvSpPr>
          <p:spPr bwMode="auto">
            <a:xfrm>
              <a:off x="6827409" y="3247808"/>
              <a:ext cx="156321" cy="611722"/>
            </a:xfrm>
            <a:custGeom>
              <a:avLst/>
              <a:gdLst>
                <a:gd name="connsiteX0" fmla="*/ 0 w 162560"/>
                <a:gd name="connsiteY0" fmla="*/ 0 h 602827"/>
                <a:gd name="connsiteX1" fmla="*/ 121920 w 162560"/>
                <a:gd name="connsiteY1" fmla="*/ 345440 h 602827"/>
                <a:gd name="connsiteX2" fmla="*/ 162560 w 162560"/>
                <a:gd name="connsiteY2" fmla="*/ 602827 h 60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560" h="602827">
                  <a:moveTo>
                    <a:pt x="0" y="0"/>
                  </a:moveTo>
                  <a:cubicBezTo>
                    <a:pt x="47413" y="122484"/>
                    <a:pt x="94827" y="244969"/>
                    <a:pt x="121920" y="345440"/>
                  </a:cubicBezTo>
                  <a:cubicBezTo>
                    <a:pt x="149013" y="445911"/>
                    <a:pt x="155786" y="524369"/>
                    <a:pt x="162560" y="602827"/>
                  </a:cubicBezTo>
                </a:path>
              </a:pathLst>
            </a:custGeom>
            <a:noFill/>
            <a:ln w="47625" cap="flat" cmpd="sng" algn="ctr">
              <a:solidFill>
                <a:srgbClr val="4549F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A4FC5-FB98-497E-857E-9E967E3A62CF}"/>
              </a:ext>
            </a:extLst>
          </p:cNvPr>
          <p:cNvCxnSpPr>
            <a:cxnSpLocks/>
          </p:cNvCxnSpPr>
          <p:nvPr/>
        </p:nvCxnSpPr>
        <p:spPr bwMode="auto">
          <a:xfrm flipH="1">
            <a:off x="4044996" y="3635842"/>
            <a:ext cx="2203404" cy="223688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44213-95F4-4E11-8D8E-A2C852DD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25128A-BE54-430F-B6CF-8C87346C224C}"/>
              </a:ext>
            </a:extLst>
          </p:cNvPr>
          <p:cNvSpPr txBox="1"/>
          <p:nvPr/>
        </p:nvSpPr>
        <p:spPr>
          <a:xfrm>
            <a:off x="4855663" y="5168519"/>
            <a:ext cx="3297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Space of all possible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4266593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892AEC1-CF06-4A75-ACDB-FBD5E8A9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593806"/>
            <a:ext cx="3407569" cy="25747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</p:spPr>
            <p:txBody>
              <a:bodyPr/>
              <a:lstStyle/>
              <a:p>
                <a:r>
                  <a:rPr lang="en-US" dirty="0"/>
                  <a:t>Building with objective function </a:t>
                </a:r>
                <a:r>
                  <a:rPr lang="en-US" i="1" dirty="0"/>
                  <a:t>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𝐷𝐼𝐹𝐹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+(</m:t>
                    </m:r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endParaRPr lang="en-US" i="1" dirty="0"/>
              </a:p>
              <a:p>
                <a:pPr lvl="1"/>
                <a:r>
                  <a:rPr lang="en-US" sz="3600" b="1" i="1" dirty="0"/>
                  <a:t>f </a:t>
                </a:r>
                <a:r>
                  <a:rPr lang="en-US" sz="3600" b="1" dirty="0"/>
                  <a:t>≤ </a:t>
                </a:r>
                <a:r>
                  <a:rPr lang="el-GR" sz="3600" b="1" dirty="0"/>
                  <a:t>β</a:t>
                </a:r>
                <a:r>
                  <a:rPr lang="en-US" sz="3600" b="1" dirty="0"/>
                  <a:t>?</a:t>
                </a:r>
              </a:p>
              <a:p>
                <a:pPr lvl="1"/>
                <a:endParaRPr lang="en-US" i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00BE0C-030D-4143-A04F-DA727C7AA2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7924800" cy="4419600"/>
              </a:xfrm>
              <a:blipFill>
                <a:blip r:embed="rId4"/>
                <a:stretch>
                  <a:fillRect l="-1154" t="-1793" b="-2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Intelligent </a:t>
            </a:r>
            <a:r>
              <a:rPr lang="en-US" sz="3600" dirty="0"/>
              <a:t>Representative</a:t>
            </a:r>
            <a:r>
              <a:rPr lang="en-US" sz="3400" dirty="0"/>
              <a:t> Machine</a:t>
            </a: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61E93CF-8C1C-4190-BEBB-74F195165B92}"/>
              </a:ext>
            </a:extLst>
          </p:cNvPr>
          <p:cNvSpPr/>
          <p:nvPr/>
        </p:nvSpPr>
        <p:spPr>
          <a:xfrm>
            <a:off x="2057400" y="3581400"/>
            <a:ext cx="1905000" cy="599526"/>
          </a:xfrm>
          <a:prstGeom prst="roundRect">
            <a:avLst/>
          </a:prstGeom>
          <a:ln w="41275"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Intelligent Representative Machine</a:t>
            </a:r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E0017223-1FC0-462A-8D09-079460904A7D}"/>
              </a:ext>
            </a:extLst>
          </p:cNvPr>
          <p:cNvSpPr/>
          <p:nvPr/>
        </p:nvSpPr>
        <p:spPr>
          <a:xfrm>
            <a:off x="629920" y="3635842"/>
            <a:ext cx="801259" cy="490642"/>
          </a:xfrm>
          <a:prstGeom prst="roundRect">
            <a:avLst/>
          </a:prstGeom>
          <a:noFill/>
          <a:ln w="412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Metric Vector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B841774-2826-450D-AC11-E30D4DD61D61}"/>
              </a:ext>
            </a:extLst>
          </p:cNvPr>
          <p:cNvCxnSpPr>
            <a:cxnSpLocks/>
          </p:cNvCxnSpPr>
          <p:nvPr/>
        </p:nvCxnSpPr>
        <p:spPr bwMode="auto">
          <a:xfrm>
            <a:off x="1524000" y="3886200"/>
            <a:ext cx="450804" cy="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B3F1B82-31E6-49D2-A9A6-0D5F55000CC2}"/>
              </a:ext>
            </a:extLst>
          </p:cNvPr>
          <p:cNvSpPr/>
          <p:nvPr/>
        </p:nvSpPr>
        <p:spPr bwMode="auto">
          <a:xfrm>
            <a:off x="6116319" y="3149592"/>
            <a:ext cx="1205654" cy="799261"/>
          </a:xfrm>
          <a:custGeom>
            <a:avLst/>
            <a:gdLst>
              <a:gd name="connsiteX0" fmla="*/ 31567 w 1261658"/>
              <a:gd name="connsiteY0" fmla="*/ 365768 h 860048"/>
              <a:gd name="connsiteX1" fmla="*/ 370234 w 1261658"/>
              <a:gd name="connsiteY1" fmla="*/ 88061 h 860048"/>
              <a:gd name="connsiteX2" fmla="*/ 695354 w 1261658"/>
              <a:gd name="connsiteY2" fmla="*/ 121928 h 860048"/>
              <a:gd name="connsiteX3" fmla="*/ 844367 w 1261658"/>
              <a:gd name="connsiteY3" fmla="*/ 8 h 860048"/>
              <a:gd name="connsiteX4" fmla="*/ 1189807 w 1261658"/>
              <a:gd name="connsiteY4" fmla="*/ 128701 h 860048"/>
              <a:gd name="connsiteX5" fmla="*/ 1203354 w 1261658"/>
              <a:gd name="connsiteY5" fmla="*/ 575741 h 860048"/>
              <a:gd name="connsiteX6" fmla="*/ 553114 w 1261658"/>
              <a:gd name="connsiteY6" fmla="*/ 853448 h 860048"/>
              <a:gd name="connsiteX7" fmla="*/ 72207 w 1261658"/>
              <a:gd name="connsiteY7" fmla="*/ 738301 h 860048"/>
              <a:gd name="connsiteX8" fmla="*/ 31567 w 1261658"/>
              <a:gd name="connsiteY8" fmla="*/ 365768 h 860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61658" h="860048">
                <a:moveTo>
                  <a:pt x="31567" y="365768"/>
                </a:moveTo>
                <a:cubicBezTo>
                  <a:pt x="81238" y="257395"/>
                  <a:pt x="259603" y="128701"/>
                  <a:pt x="370234" y="88061"/>
                </a:cubicBezTo>
                <a:cubicBezTo>
                  <a:pt x="480865" y="47421"/>
                  <a:pt x="616332" y="136603"/>
                  <a:pt x="695354" y="121928"/>
                </a:cubicBezTo>
                <a:cubicBezTo>
                  <a:pt x="774376" y="107253"/>
                  <a:pt x="761958" y="-1121"/>
                  <a:pt x="844367" y="8"/>
                </a:cubicBezTo>
                <a:cubicBezTo>
                  <a:pt x="926776" y="1137"/>
                  <a:pt x="1129976" y="32746"/>
                  <a:pt x="1189807" y="128701"/>
                </a:cubicBezTo>
                <a:cubicBezTo>
                  <a:pt x="1249638" y="224656"/>
                  <a:pt x="1309470" y="454950"/>
                  <a:pt x="1203354" y="575741"/>
                </a:cubicBezTo>
                <a:cubicBezTo>
                  <a:pt x="1097239" y="696532"/>
                  <a:pt x="741638" y="826355"/>
                  <a:pt x="553114" y="853448"/>
                </a:cubicBezTo>
                <a:cubicBezTo>
                  <a:pt x="364590" y="880541"/>
                  <a:pt x="156874" y="820710"/>
                  <a:pt x="72207" y="738301"/>
                </a:cubicBezTo>
                <a:cubicBezTo>
                  <a:pt x="-12460" y="655892"/>
                  <a:pt x="-18104" y="474141"/>
                  <a:pt x="31567" y="365768"/>
                </a:cubicBezTo>
                <a:close/>
              </a:path>
            </a:pathLst>
          </a:custGeom>
          <a:solidFill>
            <a:srgbClr val="7030A0">
              <a:alpha val="20000"/>
            </a:srgbClr>
          </a:solidFill>
          <a:ln w="254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2CB027-8084-4E78-A76D-F77828BB2F30}"/>
              </a:ext>
            </a:extLst>
          </p:cNvPr>
          <p:cNvSpPr/>
          <p:nvPr/>
        </p:nvSpPr>
        <p:spPr bwMode="auto">
          <a:xfrm>
            <a:off x="5797296" y="3163824"/>
            <a:ext cx="1061811" cy="1408176"/>
          </a:xfrm>
          <a:custGeom>
            <a:avLst/>
            <a:gdLst>
              <a:gd name="connsiteX0" fmla="*/ 542136 w 1049211"/>
              <a:gd name="connsiteY0" fmla="*/ 46025 h 1476813"/>
              <a:gd name="connsiteX1" fmla="*/ 1048104 w 1049211"/>
              <a:gd name="connsiteY1" fmla="*/ 747065 h 1476813"/>
              <a:gd name="connsiteX2" fmla="*/ 670152 w 1049211"/>
              <a:gd name="connsiteY2" fmla="*/ 1216457 h 1476813"/>
              <a:gd name="connsiteX3" fmla="*/ 408024 w 1049211"/>
              <a:gd name="connsiteY3" fmla="*/ 1472489 h 1476813"/>
              <a:gd name="connsiteX4" fmla="*/ 23976 w 1049211"/>
              <a:gd name="connsiteY4" fmla="*/ 1015289 h 1476813"/>
              <a:gd name="connsiteX5" fmla="*/ 60552 w 1049211"/>
              <a:gd name="connsiteY5" fmla="*/ 436169 h 1476813"/>
              <a:gd name="connsiteX6" fmla="*/ 225144 w 1049211"/>
              <a:gd name="connsiteY6" fmla="*/ 106985 h 1476813"/>
              <a:gd name="connsiteX7" fmla="*/ 542136 w 1049211"/>
              <a:gd name="connsiteY7" fmla="*/ 46025 h 1476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9211" h="1476813">
                <a:moveTo>
                  <a:pt x="542136" y="46025"/>
                </a:moveTo>
                <a:cubicBezTo>
                  <a:pt x="679296" y="152705"/>
                  <a:pt x="1026768" y="551993"/>
                  <a:pt x="1048104" y="747065"/>
                </a:cubicBezTo>
                <a:cubicBezTo>
                  <a:pt x="1069440" y="942137"/>
                  <a:pt x="776832" y="1095553"/>
                  <a:pt x="670152" y="1216457"/>
                </a:cubicBezTo>
                <a:cubicBezTo>
                  <a:pt x="563472" y="1337361"/>
                  <a:pt x="515720" y="1506017"/>
                  <a:pt x="408024" y="1472489"/>
                </a:cubicBezTo>
                <a:cubicBezTo>
                  <a:pt x="300328" y="1438961"/>
                  <a:pt x="81888" y="1188009"/>
                  <a:pt x="23976" y="1015289"/>
                </a:cubicBezTo>
                <a:cubicBezTo>
                  <a:pt x="-33936" y="842569"/>
                  <a:pt x="27024" y="587553"/>
                  <a:pt x="60552" y="436169"/>
                </a:cubicBezTo>
                <a:cubicBezTo>
                  <a:pt x="94080" y="284785"/>
                  <a:pt x="141832" y="170993"/>
                  <a:pt x="225144" y="106985"/>
                </a:cubicBezTo>
                <a:cubicBezTo>
                  <a:pt x="308456" y="42977"/>
                  <a:pt x="404976" y="-60655"/>
                  <a:pt x="542136" y="46025"/>
                </a:cubicBezTo>
                <a:close/>
              </a:path>
            </a:pathLst>
          </a:custGeom>
          <a:solidFill>
            <a:srgbClr val="F2640C">
              <a:alpha val="20000"/>
            </a:srgbClr>
          </a:solidFill>
          <a:ln w="25400" cap="flat" cmpd="sng" algn="ctr">
            <a:solidFill>
              <a:srgbClr val="F2640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A9C867-93AB-4F1F-BBA1-E994A00A15E2}"/>
              </a:ext>
            </a:extLst>
          </p:cNvPr>
          <p:cNvCxnSpPr>
            <a:cxnSpLocks/>
          </p:cNvCxnSpPr>
          <p:nvPr/>
        </p:nvCxnSpPr>
        <p:spPr bwMode="auto">
          <a:xfrm flipV="1">
            <a:off x="4044996" y="3663696"/>
            <a:ext cx="1862028" cy="217466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C26E8-62A0-4829-902D-F1C9097F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D9258B-C8B9-4065-AE92-043DDA7AD579}"/>
              </a:ext>
            </a:extLst>
          </p:cNvPr>
          <p:cNvSpPr txBox="1"/>
          <p:nvPr/>
        </p:nvSpPr>
        <p:spPr>
          <a:xfrm>
            <a:off x="4855663" y="5168519"/>
            <a:ext cx="3297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Space of all possible spanning trees</a:t>
            </a:r>
          </a:p>
        </p:txBody>
      </p:sp>
    </p:spTree>
    <p:extLst>
      <p:ext uri="{BB962C8B-B14F-4D97-AF65-F5344CB8AC3E}">
        <p14:creationId xmlns:p14="http://schemas.microsoft.com/office/powerpoint/2010/main" val="37135895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 </a:t>
            </a:r>
            <a:r>
              <a:rPr lang="en-US" sz="4400" i="1" dirty="0"/>
              <a:t>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Ensures to have spanning trees close to desired spanning tree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3905B-CE58-4315-9F5A-0607B78426B2}"/>
                  </a:ext>
                </a:extLst>
              </p:cNvPr>
              <p:cNvSpPr txBox="1"/>
              <p:nvPr/>
            </p:nvSpPr>
            <p:spPr>
              <a:xfrm>
                <a:off x="1905000" y="1524000"/>
                <a:ext cx="445513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𝐷𝐼𝐹𝐹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FC3905B-CE58-4315-9F5A-0607B78426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524000"/>
                <a:ext cx="4455130" cy="9848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942590-DE6D-46B5-8851-8E1AF31FA291}"/>
              </a:ext>
            </a:extLst>
          </p:cNvPr>
          <p:cNvCxnSpPr/>
          <p:nvPr/>
        </p:nvCxnSpPr>
        <p:spPr bwMode="auto">
          <a:xfrm>
            <a:off x="2667000" y="2133600"/>
            <a:ext cx="144780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92B14-2474-413A-9FA8-FE339C885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79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Ensures to have spanning trees with diverse topologies.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B0CAE-B638-49A2-BCE1-FDC02093982A}"/>
                  </a:ext>
                </a:extLst>
              </p:cNvPr>
              <p:cNvSpPr txBox="1"/>
              <p:nvPr/>
            </p:nvSpPr>
            <p:spPr>
              <a:xfrm>
                <a:off x="1905000" y="1524000"/>
                <a:ext cx="434907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𝐷𝐼𝐹𝐹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B0CAE-B638-49A2-BCE1-FDC020939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524000"/>
                <a:ext cx="4349075" cy="492443"/>
              </a:xfrm>
              <a:prstGeom prst="rect">
                <a:avLst/>
              </a:prstGeom>
              <a:blipFill>
                <a:blip r:embed="rId4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 </a:t>
            </a:r>
            <a:r>
              <a:rPr lang="en-US" sz="4400" i="1" dirty="0"/>
              <a:t>f</a:t>
            </a:r>
            <a:endParaRPr lang="en-US" sz="4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0235FF2-CB29-4021-9C56-A144305EBF14}"/>
              </a:ext>
            </a:extLst>
          </p:cNvPr>
          <p:cNvCxnSpPr>
            <a:cxnSpLocks/>
          </p:cNvCxnSpPr>
          <p:nvPr/>
        </p:nvCxnSpPr>
        <p:spPr bwMode="auto">
          <a:xfrm>
            <a:off x="4648200" y="2057400"/>
            <a:ext cx="175260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23F0D-5BA0-4755-88AC-0F78B728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0356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Minimum value of </a:t>
            </a:r>
            <a:r>
              <a:rPr lang="en-US" i="1" dirty="0"/>
              <a:t>f</a:t>
            </a:r>
          </a:p>
          <a:p>
            <a:pPr lvl="1"/>
            <a:r>
              <a:rPr lang="en-US" dirty="0"/>
              <a:t>Ensures to generate spanning trees with various topologies close to desired spanning tree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B0CAE-B638-49A2-BCE1-FDC02093982A}"/>
                  </a:ext>
                </a:extLst>
              </p:cNvPr>
              <p:cNvSpPr txBox="1"/>
              <p:nvPr/>
            </p:nvSpPr>
            <p:spPr>
              <a:xfrm>
                <a:off x="1905000" y="1524000"/>
                <a:ext cx="4647170" cy="9848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𝐷𝐼𝐹𝐹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</a:rPr>
                        <m:t>+(</m:t>
                      </m:r>
                      <m:r>
                        <m:rPr>
                          <m:sty m:val="p"/>
                        </m:rPr>
                        <a:rPr lang="el-GR" sz="3200" i="1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i="1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6B0CAE-B638-49A2-BCE1-FDC020939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524000"/>
                <a:ext cx="4647170" cy="9848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Objective Function </a:t>
            </a:r>
            <a:r>
              <a:rPr lang="en-US" sz="4400" i="1" dirty="0"/>
              <a:t>f</a:t>
            </a: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24ED7-218B-4488-9FF7-28BC40AE0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28F4B8-47BC-4B80-A22C-87F377F51B12}"/>
              </a:ext>
            </a:extLst>
          </p:cNvPr>
          <p:cNvCxnSpPr>
            <a:cxnSpLocks/>
          </p:cNvCxnSpPr>
          <p:nvPr/>
        </p:nvCxnSpPr>
        <p:spPr bwMode="auto">
          <a:xfrm>
            <a:off x="2743200" y="2057400"/>
            <a:ext cx="3581400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330006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59735-5AA3-4E78-B8D8-6FFE10ABE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Large 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476F-4C10-4CD5-B75C-B45FED7D5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intelligent method builds representative machines from enumerated space (space of all possible spanning trees)</a:t>
            </a:r>
          </a:p>
          <a:p>
            <a:r>
              <a:rPr lang="en-US" dirty="0"/>
              <a:t>Size of enumerated space</a:t>
            </a:r>
          </a:p>
          <a:p>
            <a:pPr lvl="1"/>
            <a:r>
              <a:rPr lang="en-US" dirty="0"/>
              <a:t>6x6 grid: 32 trillion of spanning trees</a:t>
            </a:r>
          </a:p>
          <a:p>
            <a:pPr lvl="1"/>
            <a:r>
              <a:rPr lang="en-US" dirty="0"/>
              <a:t>&gt; 6x6 grid: 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AB3B2-9583-4466-B1E0-347AE1D4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8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604C-FF60-4BCA-A581-6AE811610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Maze as 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FE48A-A360-4258-98EF-921AA3801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A89422-0A1C-4237-A86C-493F9F4DD8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514598"/>
            <a:ext cx="3581900" cy="2991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02CA56-50CB-4D84-87D9-4C1A10AC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12" y="2495546"/>
            <a:ext cx="3724795" cy="3029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102B72-6325-40C8-9699-990D2FE3A0AC}"/>
              </a:ext>
            </a:extLst>
          </p:cNvPr>
          <p:cNvSpPr txBox="1"/>
          <p:nvPr/>
        </p:nvSpPr>
        <p:spPr>
          <a:xfrm>
            <a:off x="1734512" y="550586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Maze Apartment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59A6AB-2E65-4ECA-AE20-E90215E5FA0E}"/>
              </a:ext>
            </a:extLst>
          </p:cNvPr>
          <p:cNvSpPr txBox="1"/>
          <p:nvPr/>
        </p:nvSpPr>
        <p:spPr>
          <a:xfrm>
            <a:off x="5769542" y="5529894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Maze Building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BBF4F-6809-4D90-9C57-D3EC5762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41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E0766-F384-45A2-A19D-31958A48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B20E0-4691-4E03-B5D1-1AC4DA535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hierarchical maze concept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24CE3-C613-429E-AB25-0CE4AC8B5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C72DB486-AEB6-4A24-8170-A96C3419C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38400"/>
            <a:ext cx="7239000" cy="316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79CEDA9-8AB9-4D62-9030-3A852A934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2363" b="1777"/>
          <a:stretch/>
        </p:blipFill>
        <p:spPr>
          <a:xfrm>
            <a:off x="2837687" y="2036646"/>
            <a:ext cx="1794887" cy="1796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764FCD-CD75-4B87-9F06-67D2399DD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5" b="1654"/>
          <a:stretch/>
        </p:blipFill>
        <p:spPr>
          <a:xfrm>
            <a:off x="4622883" y="2029968"/>
            <a:ext cx="1805349" cy="18180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5F92A6-E8E2-4B9F-BC98-17E0EEC5CD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54" r="2528"/>
          <a:stretch/>
        </p:blipFill>
        <p:spPr>
          <a:xfrm>
            <a:off x="2822447" y="3832731"/>
            <a:ext cx="1822705" cy="1843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42ECC-E3FE-4C69-9ADF-65B829A4C0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68" t="2620" b="1"/>
          <a:stretch/>
        </p:blipFill>
        <p:spPr>
          <a:xfrm>
            <a:off x="4626479" y="3834384"/>
            <a:ext cx="1810897" cy="1822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D3A459-272F-40C2-BC7A-9C085EA8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0AFC-B584-4640-A3D9-33CCA5EF3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/>
              <a:t>Small Mazes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3D42-C201-4B3A-B53E-BC60AE95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877DFE-F044-463A-A419-91861689C156}"/>
              </a:ext>
            </a:extLst>
          </p:cNvPr>
          <p:cNvSpPr txBox="1"/>
          <p:nvPr/>
        </p:nvSpPr>
        <p:spPr>
          <a:xfrm>
            <a:off x="3352800" y="3394501"/>
            <a:ext cx="27084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#T-Junctions = 20 </a:t>
            </a:r>
          </a:p>
          <a:p>
            <a:pPr algn="ctr"/>
            <a:r>
              <a:rPr lang="en-US" sz="2400" dirty="0"/>
              <a:t>(12x12 grid)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3842A8-1FBA-49E4-92F8-771C563314F7}"/>
              </a:ext>
            </a:extLst>
          </p:cNvPr>
          <p:cNvSpPr txBox="1"/>
          <p:nvPr/>
        </p:nvSpPr>
        <p:spPr>
          <a:xfrm>
            <a:off x="1605319" y="4475570"/>
            <a:ext cx="2536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#T-Junctions = 5 </a:t>
            </a:r>
          </a:p>
          <a:p>
            <a:pPr algn="ctr"/>
            <a:r>
              <a:rPr lang="en-US" sz="2400" dirty="0"/>
              <a:t>(6x6 grid)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9121CA-5BC6-4DF2-9379-39AC0CD3B493}"/>
              </a:ext>
            </a:extLst>
          </p:cNvPr>
          <p:cNvSpPr txBox="1"/>
          <p:nvPr/>
        </p:nvSpPr>
        <p:spPr>
          <a:xfrm>
            <a:off x="5142627" y="4475570"/>
            <a:ext cx="2536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#T-Junctions = 5 </a:t>
            </a:r>
          </a:p>
          <a:p>
            <a:pPr algn="ctr"/>
            <a:r>
              <a:rPr lang="en-US" sz="2400" dirty="0"/>
              <a:t>(6x6 grid)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7667-3054-4667-AAD2-AF93A43C2A1E}"/>
              </a:ext>
            </a:extLst>
          </p:cNvPr>
          <p:cNvSpPr txBox="1"/>
          <p:nvPr/>
        </p:nvSpPr>
        <p:spPr>
          <a:xfrm>
            <a:off x="1600200" y="2382706"/>
            <a:ext cx="2536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#T-Junctions = 5 </a:t>
            </a:r>
          </a:p>
          <a:p>
            <a:pPr algn="ctr"/>
            <a:r>
              <a:rPr lang="en-US" sz="2400" dirty="0"/>
              <a:t>(6x6 grid)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078D30-4754-43D2-A788-4DA0A17D82D1}"/>
              </a:ext>
            </a:extLst>
          </p:cNvPr>
          <p:cNvSpPr txBox="1"/>
          <p:nvPr/>
        </p:nvSpPr>
        <p:spPr>
          <a:xfrm>
            <a:off x="5029259" y="2320635"/>
            <a:ext cx="2536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#T-Junctions = 5 </a:t>
            </a:r>
          </a:p>
          <a:p>
            <a:pPr algn="ctr"/>
            <a:r>
              <a:rPr lang="en-US" sz="2400" dirty="0"/>
              <a:t>(6x6 grid)</a:t>
            </a:r>
          </a:p>
        </p:txBody>
      </p:sp>
    </p:spTree>
    <p:extLst>
      <p:ext uri="{BB962C8B-B14F-4D97-AF65-F5344CB8AC3E}">
        <p14:creationId xmlns:p14="http://schemas.microsoft.com/office/powerpoint/2010/main" val="413467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201 0.14769 L 0.05295 0.0032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62" y="-722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386 0.15695 L -0.04098 0.0122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724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84 -0.15763 L 0.05243 0.0025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800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271 -0.15763 L -0.05 0.00255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800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26F0914-586C-4C9A-AEAE-ECB8E082D7AB}"/>
              </a:ext>
            </a:extLst>
          </p:cNvPr>
          <p:cNvGrpSpPr/>
          <p:nvPr/>
        </p:nvGrpSpPr>
        <p:grpSpPr>
          <a:xfrm>
            <a:off x="2822447" y="2029968"/>
            <a:ext cx="3614929" cy="3645835"/>
            <a:chOff x="2822447" y="2029968"/>
            <a:chExt cx="3614929" cy="3645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CEDA9-8AB9-4D62-9030-3A852A934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2363" b="1777"/>
            <a:stretch/>
          </p:blipFill>
          <p:spPr>
            <a:xfrm>
              <a:off x="2837687" y="2036646"/>
              <a:ext cx="1794887" cy="17962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764FCD-CD75-4B87-9F06-67D2399DD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5" b="1654"/>
            <a:stretch/>
          </p:blipFill>
          <p:spPr>
            <a:xfrm>
              <a:off x="4622883" y="2029968"/>
              <a:ext cx="1805349" cy="18180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5F92A6-E8E2-4B9F-BC98-17E0EEC5C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54" r="2528"/>
            <a:stretch/>
          </p:blipFill>
          <p:spPr>
            <a:xfrm>
              <a:off x="2822447" y="3832731"/>
              <a:ext cx="1822705" cy="1843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742ECC-E3FE-4C69-9ADF-65B829A4C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8" t="2620" b="1"/>
            <a:stretch/>
          </p:blipFill>
          <p:spPr>
            <a:xfrm>
              <a:off x="4626479" y="3834384"/>
              <a:ext cx="1810897" cy="18227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3A459-272F-40C2-BC7A-9C085EA8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Maze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3D42-C201-4B3A-B53E-BC60AE95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74A194-CD39-4475-ADE3-4EF9F0ABCAC5}"/>
              </a:ext>
            </a:extLst>
          </p:cNvPr>
          <p:cNvCxnSpPr>
            <a:cxnSpLocks/>
          </p:cNvCxnSpPr>
          <p:nvPr/>
        </p:nvCxnSpPr>
        <p:spPr bwMode="auto">
          <a:xfrm>
            <a:off x="4627245" y="2057400"/>
            <a:ext cx="0" cy="177533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A107A5-6CD1-4060-A7F4-B2B078C648D7}"/>
              </a:ext>
            </a:extLst>
          </p:cNvPr>
          <p:cNvCxnSpPr>
            <a:cxnSpLocks/>
          </p:cNvCxnSpPr>
          <p:nvPr/>
        </p:nvCxnSpPr>
        <p:spPr bwMode="auto">
          <a:xfrm>
            <a:off x="4626864" y="3832731"/>
            <a:ext cx="0" cy="179692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383E9D-AECE-45CA-B62A-D7C1E7433E9F}"/>
              </a:ext>
            </a:extLst>
          </p:cNvPr>
          <p:cNvCxnSpPr/>
          <p:nvPr/>
        </p:nvCxnSpPr>
        <p:spPr bwMode="auto">
          <a:xfrm>
            <a:off x="2895600" y="3837811"/>
            <a:ext cx="172728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CD44BA-D74B-4029-B22D-467E59BB5247}"/>
              </a:ext>
            </a:extLst>
          </p:cNvPr>
          <p:cNvCxnSpPr/>
          <p:nvPr/>
        </p:nvCxnSpPr>
        <p:spPr bwMode="auto">
          <a:xfrm>
            <a:off x="4645152" y="3837811"/>
            <a:ext cx="172728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9AB5F7D-B047-4500-A857-9E179BD29C16}"/>
              </a:ext>
            </a:extLst>
          </p:cNvPr>
          <p:cNvSpPr/>
          <p:nvPr/>
        </p:nvSpPr>
        <p:spPr bwMode="auto">
          <a:xfrm rot="2700000">
            <a:off x="4216472" y="2627431"/>
            <a:ext cx="381000" cy="228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888952A-7D7C-4942-A3BD-13957C86E379}"/>
              </a:ext>
            </a:extLst>
          </p:cNvPr>
          <p:cNvSpPr/>
          <p:nvPr/>
        </p:nvSpPr>
        <p:spPr bwMode="auto">
          <a:xfrm rot="2700000">
            <a:off x="3454026" y="3510596"/>
            <a:ext cx="381000" cy="228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E9E17E1-9195-4674-A95F-9AC5DA2B4B6D}"/>
              </a:ext>
            </a:extLst>
          </p:cNvPr>
          <p:cNvSpPr/>
          <p:nvPr/>
        </p:nvSpPr>
        <p:spPr bwMode="auto">
          <a:xfrm rot="2700000">
            <a:off x="4226547" y="4439628"/>
            <a:ext cx="381000" cy="228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67C991C-1A83-4330-886D-CF29A8D6627E}"/>
              </a:ext>
            </a:extLst>
          </p:cNvPr>
          <p:cNvSpPr/>
          <p:nvPr/>
        </p:nvSpPr>
        <p:spPr bwMode="auto">
          <a:xfrm rot="2700000">
            <a:off x="5274303" y="3505200"/>
            <a:ext cx="381000" cy="2286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ACC5CB9-4A8B-4CC0-8D55-D6A1E3BCD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/>
              <a:t>Stitching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Boundary Selection</a:t>
            </a:r>
          </a:p>
        </p:txBody>
      </p:sp>
    </p:spTree>
    <p:extLst>
      <p:ext uri="{BB962C8B-B14F-4D97-AF65-F5344CB8AC3E}">
        <p14:creationId xmlns:p14="http://schemas.microsoft.com/office/powerpoint/2010/main" val="429316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 animBg="1"/>
      <p:bldP spid="26" grpId="1" animBg="1"/>
      <p:bldP spid="27" grpId="1" animBg="1"/>
      <p:bldP spid="28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FC3F8108-28BE-4532-8283-8D65E4E64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7924800" cy="4724400"/>
          </a:xfrm>
        </p:spPr>
        <p:txBody>
          <a:bodyPr/>
          <a:lstStyle/>
          <a:p>
            <a:r>
              <a:rPr lang="en-US" dirty="0"/>
              <a:t>Stitching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Boundary Selection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6F0914-586C-4C9A-AEAE-ECB8E082D7AB}"/>
              </a:ext>
            </a:extLst>
          </p:cNvPr>
          <p:cNvGrpSpPr/>
          <p:nvPr/>
        </p:nvGrpSpPr>
        <p:grpSpPr>
          <a:xfrm>
            <a:off x="2822447" y="2029968"/>
            <a:ext cx="3614929" cy="3645835"/>
            <a:chOff x="2822447" y="2029968"/>
            <a:chExt cx="3614929" cy="364583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9CEDA9-8AB9-4D62-9030-3A852A934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-1" r="2363" b="1777"/>
            <a:stretch/>
          </p:blipFill>
          <p:spPr>
            <a:xfrm>
              <a:off x="2837687" y="2036646"/>
              <a:ext cx="1794887" cy="179621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1764FCD-CD75-4B87-9F06-67D2399DD3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85" b="1654"/>
            <a:stretch/>
          </p:blipFill>
          <p:spPr>
            <a:xfrm>
              <a:off x="4622883" y="2029968"/>
              <a:ext cx="1805349" cy="181801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5F92A6-E8E2-4B9F-BC98-17E0EEC5C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354" r="2528"/>
            <a:stretch/>
          </p:blipFill>
          <p:spPr>
            <a:xfrm>
              <a:off x="2822447" y="3832731"/>
              <a:ext cx="1822705" cy="18430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D742ECC-E3FE-4C69-9ADF-65B829A4C0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268" t="2620" b="1"/>
            <a:stretch/>
          </p:blipFill>
          <p:spPr>
            <a:xfrm>
              <a:off x="4626479" y="3834384"/>
              <a:ext cx="1810897" cy="182270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D3A459-272F-40C2-BC7A-9C085EA8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Maze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3D42-C201-4B3A-B53E-BC60AE95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74A194-CD39-4475-ADE3-4EF9F0ABCAC5}"/>
              </a:ext>
            </a:extLst>
          </p:cNvPr>
          <p:cNvCxnSpPr>
            <a:cxnSpLocks/>
          </p:cNvCxnSpPr>
          <p:nvPr/>
        </p:nvCxnSpPr>
        <p:spPr bwMode="auto">
          <a:xfrm>
            <a:off x="4627245" y="2057400"/>
            <a:ext cx="0" cy="1775331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5A107A5-6CD1-4060-A7F4-B2B078C648D7}"/>
              </a:ext>
            </a:extLst>
          </p:cNvPr>
          <p:cNvCxnSpPr>
            <a:cxnSpLocks/>
          </p:cNvCxnSpPr>
          <p:nvPr/>
        </p:nvCxnSpPr>
        <p:spPr bwMode="auto">
          <a:xfrm>
            <a:off x="4626864" y="3832731"/>
            <a:ext cx="0" cy="1796925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A383E9D-AECE-45CA-B62A-D7C1E7433E9F}"/>
              </a:ext>
            </a:extLst>
          </p:cNvPr>
          <p:cNvCxnSpPr/>
          <p:nvPr/>
        </p:nvCxnSpPr>
        <p:spPr bwMode="auto">
          <a:xfrm>
            <a:off x="2895600" y="3837811"/>
            <a:ext cx="172728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CD44BA-D74B-4029-B22D-467E59BB5247}"/>
              </a:ext>
            </a:extLst>
          </p:cNvPr>
          <p:cNvCxnSpPr/>
          <p:nvPr/>
        </p:nvCxnSpPr>
        <p:spPr bwMode="auto">
          <a:xfrm>
            <a:off x="4645152" y="3837811"/>
            <a:ext cx="1727283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82C75D6-02FB-4F37-90C0-9723A5C66B01}"/>
              </a:ext>
            </a:extLst>
          </p:cNvPr>
          <p:cNvSpPr/>
          <p:nvPr/>
        </p:nvSpPr>
        <p:spPr bwMode="auto">
          <a:xfrm>
            <a:off x="3742944" y="3733800"/>
            <a:ext cx="274320" cy="2529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C1AD4EF-5210-4261-823E-07FEA94219D9}"/>
              </a:ext>
            </a:extLst>
          </p:cNvPr>
          <p:cNvSpPr/>
          <p:nvPr/>
        </p:nvSpPr>
        <p:spPr bwMode="auto">
          <a:xfrm>
            <a:off x="4495800" y="2962656"/>
            <a:ext cx="274320" cy="2529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58F61-7081-4F2B-9E97-7E617499D8F5}"/>
              </a:ext>
            </a:extLst>
          </p:cNvPr>
          <p:cNvSpPr/>
          <p:nvPr/>
        </p:nvSpPr>
        <p:spPr bwMode="auto">
          <a:xfrm>
            <a:off x="4495414" y="4170129"/>
            <a:ext cx="274320" cy="2529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4B5C84-CC58-4D53-B3E7-95AB1E587487}"/>
              </a:ext>
            </a:extLst>
          </p:cNvPr>
          <p:cNvGrpSpPr/>
          <p:nvPr/>
        </p:nvGrpSpPr>
        <p:grpSpPr>
          <a:xfrm>
            <a:off x="3880104" y="3087808"/>
            <a:ext cx="890016" cy="1208813"/>
            <a:chOff x="3880104" y="3087808"/>
            <a:chExt cx="890016" cy="12088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08F94E0-6209-4DB3-A1B5-6A974833BF6F}"/>
                </a:ext>
              </a:extLst>
            </p:cNvPr>
            <p:cNvCxnSpPr>
              <a:endCxn id="5" idx="2"/>
            </p:cNvCxnSpPr>
            <p:nvPr/>
          </p:nvCxnSpPr>
          <p:spPr bwMode="auto">
            <a:xfrm>
              <a:off x="3880104" y="3429000"/>
              <a:ext cx="0" cy="557784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04E7A64-E75A-4ED2-8F80-9DFCFAADF3F0}"/>
                </a:ext>
              </a:extLst>
            </p:cNvPr>
            <p:cNvCxnSpPr/>
            <p:nvPr/>
          </p:nvCxnSpPr>
          <p:spPr bwMode="auto">
            <a:xfrm>
              <a:off x="3880104" y="3983833"/>
              <a:ext cx="310896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32D0E7-2715-47D2-BAC4-11EACA7726FD}"/>
                </a:ext>
              </a:extLst>
            </p:cNvPr>
            <p:cNvCxnSpPr/>
            <p:nvPr/>
          </p:nvCxnSpPr>
          <p:spPr bwMode="auto">
            <a:xfrm>
              <a:off x="4191000" y="3983833"/>
              <a:ext cx="0" cy="312788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FD9E8D9-8DAD-4E30-A9D1-660D40A8D690}"/>
                </a:ext>
              </a:extLst>
            </p:cNvPr>
            <p:cNvCxnSpPr/>
            <p:nvPr/>
          </p:nvCxnSpPr>
          <p:spPr bwMode="auto">
            <a:xfrm>
              <a:off x="4191000" y="4296621"/>
              <a:ext cx="578734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B7998C6-930A-45F9-AF60-FB937242DE61}"/>
                </a:ext>
              </a:extLst>
            </p:cNvPr>
            <p:cNvCxnSpPr>
              <a:stCxn id="20" idx="3"/>
            </p:cNvCxnSpPr>
            <p:nvPr/>
          </p:nvCxnSpPr>
          <p:spPr bwMode="auto">
            <a:xfrm flipH="1" flipV="1">
              <a:off x="4191000" y="3087808"/>
              <a:ext cx="579120" cy="134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2C786CA6-604B-408E-9B73-BA011B14CC0E}"/>
                </a:ext>
              </a:extLst>
            </p:cNvPr>
            <p:cNvCxnSpPr/>
            <p:nvPr/>
          </p:nvCxnSpPr>
          <p:spPr bwMode="auto">
            <a:xfrm>
              <a:off x="4191000" y="3089148"/>
              <a:ext cx="0" cy="355226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27F8A864-A3C0-4BD9-82EC-8C732B282718}"/>
                </a:ext>
              </a:extLst>
            </p:cNvPr>
            <p:cNvCxnSpPr/>
            <p:nvPr/>
          </p:nvCxnSpPr>
          <p:spPr bwMode="auto">
            <a:xfrm flipH="1">
              <a:off x="3880104" y="3429000"/>
              <a:ext cx="310896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70C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43650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0AFC-B584-4640-A3D9-33CCA5EF3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Maze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3A459-272F-40C2-BC7A-9C085EA84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Hierarchical Maze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93D42-C201-4B3A-B53E-BC60AE959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4BB47-34C0-409A-85C8-C4635481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2162175"/>
            <a:ext cx="32385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582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F6875-4098-495D-820F-CB83AD253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809EB-95CA-4333-B06F-93C2B7366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Choice-based Maze Generation Method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Intelligent Maze Generation Method</a:t>
            </a:r>
          </a:p>
          <a:p>
            <a:endParaRPr lang="en-US" dirty="0"/>
          </a:p>
          <a:p>
            <a:r>
              <a:rPr lang="en-US" dirty="0"/>
              <a:t>Demonstrate whether they generate mazes on target in a 18x18 grid</a:t>
            </a:r>
          </a:p>
          <a:p>
            <a:pPr lvl="1"/>
            <a:r>
              <a:rPr lang="en-US" dirty="0"/>
              <a:t>Generate 1,000 mazes in a 18x18 grid</a:t>
            </a:r>
          </a:p>
          <a:p>
            <a:pPr lvl="1"/>
            <a:r>
              <a:rPr lang="en-US" dirty="0"/>
              <a:t>2D Histograms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77A78-4863-4ED8-9223-AD2DEFFB1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B6AB2-759C-4D7B-8694-6F1616D533A4}"/>
              </a:ext>
            </a:extLst>
          </p:cNvPr>
          <p:cNvSpPr txBox="1"/>
          <p:nvPr/>
        </p:nvSpPr>
        <p:spPr>
          <a:xfrm>
            <a:off x="3355121" y="2133600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9988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3EEC4-3B59-4E7F-9693-19134C9E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67B4D-FAF7-4807-896C-AB69F06B1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7D6D1-0672-48BC-A718-EE7D0B49F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4FA7D8-3067-4775-B251-9E78091D6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447800"/>
            <a:ext cx="2452255" cy="47209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77861C-C216-497C-8F70-2B74B25EE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1420091"/>
            <a:ext cx="2452255" cy="47590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DB57CA-C313-48EA-8152-1F02AF9C3E9B}"/>
              </a:ext>
            </a:extLst>
          </p:cNvPr>
          <p:cNvSpPr txBox="1"/>
          <p:nvPr/>
        </p:nvSpPr>
        <p:spPr>
          <a:xfrm>
            <a:off x="748703" y="2209800"/>
            <a:ext cx="1031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Choice-</a:t>
            </a:r>
          </a:p>
          <a:p>
            <a:r>
              <a:rPr lang="en-US" b="1" dirty="0"/>
              <a:t>based </a:t>
            </a:r>
          </a:p>
          <a:p>
            <a:r>
              <a:rPr lang="en-US" b="1" dirty="0"/>
              <a:t>Method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AF636C-926B-4DF7-B8D4-6EA0A18DB533}"/>
              </a:ext>
            </a:extLst>
          </p:cNvPr>
          <p:cNvSpPr txBox="1"/>
          <p:nvPr/>
        </p:nvSpPr>
        <p:spPr>
          <a:xfrm>
            <a:off x="748101" y="4442687"/>
            <a:ext cx="1309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Intelligent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E05F63-2CF5-49A2-8246-BAE4C9BEF3B9}"/>
              </a:ext>
            </a:extLst>
          </p:cNvPr>
          <p:cNvSpPr txBox="1"/>
          <p:nvPr/>
        </p:nvSpPr>
        <p:spPr>
          <a:xfrm>
            <a:off x="4367117" y="3452614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451FB2-C422-493E-8B01-EF257C34E188}"/>
              </a:ext>
            </a:extLst>
          </p:cNvPr>
          <p:cNvSpPr txBox="1"/>
          <p:nvPr/>
        </p:nvSpPr>
        <p:spPr>
          <a:xfrm>
            <a:off x="4366103" y="1798788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D8CD7F-AF1A-4C91-B250-444A42282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751" y="1694220"/>
            <a:ext cx="149147" cy="1943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2934942-85A5-4FF1-AA7C-944499633032}"/>
              </a:ext>
            </a:extLst>
          </p:cNvPr>
          <p:cNvSpPr txBox="1"/>
          <p:nvPr/>
        </p:nvSpPr>
        <p:spPr>
          <a:xfrm>
            <a:off x="4367047" y="2468689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A04C53-82E4-414C-80CC-BF886AC2157A}"/>
              </a:ext>
            </a:extLst>
          </p:cNvPr>
          <p:cNvSpPr txBox="1"/>
          <p:nvPr/>
        </p:nvSpPr>
        <p:spPr>
          <a:xfrm>
            <a:off x="7364317" y="3422134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5985DE-D8E3-4CBE-86C0-3309170CF56E}"/>
              </a:ext>
            </a:extLst>
          </p:cNvPr>
          <p:cNvSpPr txBox="1"/>
          <p:nvPr/>
        </p:nvSpPr>
        <p:spPr>
          <a:xfrm>
            <a:off x="7363303" y="1615908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AEAD99-C4D9-45D5-8700-5BB95CB1A47F}"/>
              </a:ext>
            </a:extLst>
          </p:cNvPr>
          <p:cNvSpPr txBox="1"/>
          <p:nvPr/>
        </p:nvSpPr>
        <p:spPr>
          <a:xfrm>
            <a:off x="7364247" y="233435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15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C413BC-5CA3-4554-8881-B97132C67D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8390" y="1659044"/>
            <a:ext cx="155719" cy="19325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A23048-E037-4BB4-BCA4-D1F0D083E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9129" y="4056155"/>
            <a:ext cx="158759" cy="19051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2BD463D-F37B-4496-A7FA-0CD34F77347E}"/>
              </a:ext>
            </a:extLst>
          </p:cNvPr>
          <p:cNvSpPr txBox="1"/>
          <p:nvPr/>
        </p:nvSpPr>
        <p:spPr>
          <a:xfrm>
            <a:off x="4367117" y="5819269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EC2CE-75BE-42B0-A752-29D4857D7E7F}"/>
              </a:ext>
            </a:extLst>
          </p:cNvPr>
          <p:cNvSpPr txBox="1"/>
          <p:nvPr/>
        </p:nvSpPr>
        <p:spPr>
          <a:xfrm>
            <a:off x="4366103" y="4013043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1EC0E-04FE-4283-86F6-084E513EAA5A}"/>
              </a:ext>
            </a:extLst>
          </p:cNvPr>
          <p:cNvSpPr txBox="1"/>
          <p:nvPr/>
        </p:nvSpPr>
        <p:spPr>
          <a:xfrm>
            <a:off x="4367047" y="4731490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48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F0A3542-048C-4EE1-B8E9-85B3691382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5037" y="4039632"/>
            <a:ext cx="169200" cy="19216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9D83EFD-0E58-4868-92EB-91C6154B5C92}"/>
              </a:ext>
            </a:extLst>
          </p:cNvPr>
          <p:cNvSpPr txBox="1"/>
          <p:nvPr/>
        </p:nvSpPr>
        <p:spPr>
          <a:xfrm>
            <a:off x="7346509" y="5810125"/>
            <a:ext cx="2279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1598D41-4607-4D23-8990-B6577E13F666}"/>
              </a:ext>
            </a:extLst>
          </p:cNvPr>
          <p:cNvSpPr txBox="1"/>
          <p:nvPr/>
        </p:nvSpPr>
        <p:spPr>
          <a:xfrm>
            <a:off x="7345495" y="4003899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72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072E5A-2DF7-4B79-A6CD-773C3487BCBA}"/>
              </a:ext>
            </a:extLst>
          </p:cNvPr>
          <p:cNvSpPr txBox="1"/>
          <p:nvPr/>
        </p:nvSpPr>
        <p:spPr>
          <a:xfrm>
            <a:off x="7346439" y="4797915"/>
            <a:ext cx="27122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2623530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49123-2210-4521-B301-D879ED43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E05A7-11B0-4AB5-AE4E-30DBE4948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Playing quality can be different based on the solution path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Gives control over solution path topology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12E37-AB30-4FBB-BD96-666F70551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17AB3086-7514-45EB-AD1C-D6B3C9F80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54"/>
          <a:stretch/>
        </p:blipFill>
        <p:spPr>
          <a:xfrm>
            <a:off x="1752600" y="2684318"/>
            <a:ext cx="5047780" cy="225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6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BF502-D60B-41E9-B21C-4F30747AB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958A8-AC7D-4584-8BF4-FDD276F0A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Column-Sweeping Technique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8BA8-1714-4C98-9D60-2F654DFA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F1816-6C70-4A99-823D-EF4B19AE4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502169"/>
            <a:ext cx="3103133" cy="2755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F529A-BA7A-47A1-9D1B-9D57DAE5BEBA}"/>
              </a:ext>
            </a:extLst>
          </p:cNvPr>
          <p:cNvSpPr txBox="1"/>
          <p:nvPr/>
        </p:nvSpPr>
        <p:spPr>
          <a:xfrm>
            <a:off x="3664568" y="54749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3x3 Grid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966E2B-2895-4714-84C5-115C73C2F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500746"/>
            <a:ext cx="3103133" cy="27556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F7E104-C95D-49DC-BBDA-17F0A7AB77AA}"/>
              </a:ext>
            </a:extLst>
          </p:cNvPr>
          <p:cNvSpPr txBox="1"/>
          <p:nvPr/>
        </p:nvSpPr>
        <p:spPr>
          <a:xfrm>
            <a:off x="3612570" y="547349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 0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E133456-C3A9-4D8B-9A74-4F084D33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267" y="2499323"/>
            <a:ext cx="3103133" cy="2755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128BD16-16F5-47CD-80FD-9A83F5869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2494280"/>
            <a:ext cx="3103133" cy="276172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50FEDC-01A6-480F-8642-064D800B238D}"/>
              </a:ext>
            </a:extLst>
          </p:cNvPr>
          <p:cNvSpPr txBox="1"/>
          <p:nvPr/>
        </p:nvSpPr>
        <p:spPr>
          <a:xfrm>
            <a:off x="3630404" y="5476240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 1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1BEAE2-2C00-4322-ADFD-4FA450E75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3694" y="2493227"/>
            <a:ext cx="3103133" cy="27617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52B9DB-B6D0-4F36-B41B-A6680D60AC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733" y="2491566"/>
            <a:ext cx="3103133" cy="276172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52DB424-52BB-49DC-AC3A-FA6B2E8A6CA0}"/>
              </a:ext>
            </a:extLst>
          </p:cNvPr>
          <p:cNvSpPr txBox="1"/>
          <p:nvPr/>
        </p:nvSpPr>
        <p:spPr>
          <a:xfrm>
            <a:off x="3601720" y="5477748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Column 2</a:t>
            </a:r>
          </a:p>
        </p:txBody>
      </p:sp>
    </p:spTree>
    <p:extLst>
      <p:ext uri="{BB962C8B-B14F-4D97-AF65-F5344CB8AC3E}">
        <p14:creationId xmlns:p14="http://schemas.microsoft.com/office/powerpoint/2010/main" val="17358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8" grpId="0"/>
      <p:bldP spid="18" grpId="1"/>
      <p:bldP spid="21" grpId="0"/>
      <p:bldP spid="21" grpId="1"/>
      <p:bldP spid="2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93124-CEB4-4A0A-8DE0-450E326A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5E085-8DDD-4676-B7FD-3A263FAB9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During column-sweeping, disallow loops, disconnects, and junctions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E2EAA-6A49-4B91-8153-58104B29F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8EB95D-4852-442D-A8A8-B64C8ADB4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8771" y="3124200"/>
            <a:ext cx="1766457" cy="1568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E15E2D-56FB-4DB3-A71B-958300806FC7}"/>
              </a:ext>
            </a:extLst>
          </p:cNvPr>
          <p:cNvSpPr txBox="1"/>
          <p:nvPr/>
        </p:nvSpPr>
        <p:spPr>
          <a:xfrm>
            <a:off x="1395845" y="4976659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42A90A-7F5E-4D16-A6EE-F25C27F59317}"/>
              </a:ext>
            </a:extLst>
          </p:cNvPr>
          <p:cNvSpPr txBox="1"/>
          <p:nvPr/>
        </p:nvSpPr>
        <p:spPr>
          <a:xfrm>
            <a:off x="3841172" y="4976659"/>
            <a:ext cx="1461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Disconnect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6C4042-69CB-468A-81A7-34AF0FB0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45" y="3124200"/>
            <a:ext cx="1766456" cy="15686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5251E5-DC22-41DB-B1F0-8D4912171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71" y="3138056"/>
            <a:ext cx="1766456" cy="1568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1A61D0-F665-4DDE-95C9-EB8CC40FB55C}"/>
              </a:ext>
            </a:extLst>
          </p:cNvPr>
          <p:cNvSpPr txBox="1"/>
          <p:nvPr/>
        </p:nvSpPr>
        <p:spPr>
          <a:xfrm>
            <a:off x="6857999" y="495607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Junction</a:t>
            </a:r>
          </a:p>
        </p:txBody>
      </p:sp>
    </p:spTree>
    <p:extLst>
      <p:ext uri="{BB962C8B-B14F-4D97-AF65-F5344CB8AC3E}">
        <p14:creationId xmlns:p14="http://schemas.microsoft.com/office/powerpoint/2010/main" val="38859163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C4E2-DF82-477C-AC27-291FE287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Properties of 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052A-38AB-4CE8-A0A8-3223B475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Mazes are used in different fields </a:t>
            </a:r>
          </a:p>
          <a:p>
            <a:pPr lvl="1"/>
            <a:r>
              <a:rPr lang="en-US" dirty="0"/>
              <a:t>Maze with different properties can be wanted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99F7CB-6DF4-4A2F-BAE2-FCAA701A6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083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32629-2059-440D-9513-3DD69677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Path Generation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2BB25-C7BA-4D57-8A70-E0488B0B9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Connected Component Number (CN)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91212-2E07-49E5-B529-BB7E742A8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0F539-3BB6-41E3-B45A-AF1393AE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1" y="2712558"/>
            <a:ext cx="3048000" cy="270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514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B98E76-EE67-4B01-86B4-A4D739E32AB8}"/>
              </a:ext>
            </a:extLst>
          </p:cNvPr>
          <p:cNvCxnSpPr>
            <a:cxnSpLocks/>
          </p:cNvCxnSpPr>
          <p:nvPr/>
        </p:nvCxnSpPr>
        <p:spPr bwMode="auto">
          <a:xfrm flipH="1">
            <a:off x="1163284" y="4953289"/>
            <a:ext cx="70188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D5BEC0-B542-49C1-B609-2F9C1047F8CD}"/>
              </a:ext>
            </a:extLst>
          </p:cNvPr>
          <p:cNvGrpSpPr/>
          <p:nvPr/>
        </p:nvGrpSpPr>
        <p:grpSpPr>
          <a:xfrm>
            <a:off x="1156354" y="3720235"/>
            <a:ext cx="708810" cy="637309"/>
            <a:chOff x="1745670" y="3532908"/>
            <a:chExt cx="708810" cy="63730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F92C9B7-9D39-4E7B-8563-7D268E8E7A1C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45670" y="3532908"/>
              <a:ext cx="70188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650FE7-C4BE-4A6A-BFC6-381A07385B1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1752600" y="4156362"/>
              <a:ext cx="701880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F7BDB8-D218-4E1B-B08D-F746D7FE49B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745670" y="3532908"/>
              <a:ext cx="6930" cy="637309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A164B6-FD06-419D-B61B-AF3BC7B5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E7B3B-F5D5-40F4-A781-906A03BA8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Rules for vertical edges and horizontal edges on each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001F8-70DA-4F75-9B3B-2CCD4602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96000" y="6248400"/>
            <a:ext cx="2133600" cy="457200"/>
          </a:xfrm>
        </p:spPr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D37BE-2642-47C6-93B7-760C56BBD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84" y="3311527"/>
            <a:ext cx="1262965" cy="1807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FB8E6-7F1C-4D35-9B3D-ED788BABD3DA}"/>
              </a:ext>
            </a:extLst>
          </p:cNvPr>
          <p:cNvSpPr txBox="1"/>
          <p:nvPr/>
        </p:nvSpPr>
        <p:spPr>
          <a:xfrm>
            <a:off x="1788964" y="511930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Column </a:t>
            </a:r>
            <a:r>
              <a:rPr lang="en-US" sz="1200" b="1" dirty="0" err="1"/>
              <a:t>i</a:t>
            </a:r>
            <a:endParaRPr 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AD592-A14B-491D-ACF2-AB76EAB6C735}"/>
              </a:ext>
            </a:extLst>
          </p:cNvPr>
          <p:cNvSpPr txBox="1"/>
          <p:nvPr/>
        </p:nvSpPr>
        <p:spPr>
          <a:xfrm>
            <a:off x="1830525" y="30704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Rule 1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364C50-6CAB-40C5-9C0A-E87F433F5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917" y="3643953"/>
            <a:ext cx="1373826" cy="13922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404065-EFB5-427E-AAA6-456BEE224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821" y="3643953"/>
            <a:ext cx="1373786" cy="139226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040FE6E-8A9D-401C-8823-6247901E26E2}"/>
              </a:ext>
            </a:extLst>
          </p:cNvPr>
          <p:cNvSpPr txBox="1"/>
          <p:nvPr/>
        </p:nvSpPr>
        <p:spPr>
          <a:xfrm>
            <a:off x="5486400" y="3126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Rule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9ACEE5-01D7-4EA6-A327-58B05FF65B02}"/>
              </a:ext>
            </a:extLst>
          </p:cNvPr>
          <p:cNvSpPr txBox="1"/>
          <p:nvPr/>
        </p:nvSpPr>
        <p:spPr>
          <a:xfrm>
            <a:off x="4783640" y="511930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Column </a:t>
            </a:r>
            <a:r>
              <a:rPr lang="en-US" sz="1200" b="1" dirty="0" err="1"/>
              <a:t>i</a:t>
            </a:r>
            <a:endParaRPr lang="en-US" sz="12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9DC0F6-3EC5-41B3-B14A-24299E4444DC}"/>
              </a:ext>
            </a:extLst>
          </p:cNvPr>
          <p:cNvSpPr txBox="1"/>
          <p:nvPr/>
        </p:nvSpPr>
        <p:spPr>
          <a:xfrm>
            <a:off x="6632305" y="5126320"/>
            <a:ext cx="8451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Column </a:t>
            </a:r>
            <a:r>
              <a:rPr lang="en-US" sz="1200" b="1" dirty="0" err="1"/>
              <a:t>i</a:t>
            </a:r>
            <a:endParaRPr lang="en-US" sz="1200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14B0B9-81DE-498E-B121-12B7604167C2}"/>
              </a:ext>
            </a:extLst>
          </p:cNvPr>
          <p:cNvCxnSpPr/>
          <p:nvPr/>
        </p:nvCxnSpPr>
        <p:spPr bwMode="auto">
          <a:xfrm>
            <a:off x="3602028" y="2971800"/>
            <a:ext cx="0" cy="2819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32C0B2-7FDF-4494-9059-7C928079C70F}"/>
              </a:ext>
            </a:extLst>
          </p:cNvPr>
          <p:cNvSpPr txBox="1"/>
          <p:nvPr/>
        </p:nvSpPr>
        <p:spPr>
          <a:xfrm>
            <a:off x="1317680" y="544265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Prevent Loops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11008E-CCB7-4614-8D51-93E44A64E9B5}"/>
              </a:ext>
            </a:extLst>
          </p:cNvPr>
          <p:cNvSpPr txBox="1"/>
          <p:nvPr/>
        </p:nvSpPr>
        <p:spPr>
          <a:xfrm>
            <a:off x="4832374" y="5491140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Prevent Junctions</a:t>
            </a:r>
          </a:p>
        </p:txBody>
      </p:sp>
    </p:spTree>
    <p:extLst>
      <p:ext uri="{BB962C8B-B14F-4D97-AF65-F5344CB8AC3E}">
        <p14:creationId xmlns:p14="http://schemas.microsoft.com/office/powerpoint/2010/main" val="2294560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164B6-FD06-419D-B61B-AF3BC7B5D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E7B3B-F5D5-40F4-A781-906A03BA8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Rules for vertical edges and horizontal edges on each column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001F8-70DA-4F75-9B3B-2CCD46026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2FB8E6-7F1C-4D35-9B3D-ED788BABD3DA}"/>
              </a:ext>
            </a:extLst>
          </p:cNvPr>
          <p:cNvSpPr txBox="1"/>
          <p:nvPr/>
        </p:nvSpPr>
        <p:spPr>
          <a:xfrm>
            <a:off x="2601581" y="5145711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Column </a:t>
            </a:r>
            <a:r>
              <a:rPr lang="en-US" sz="1200" b="1" dirty="0" err="1"/>
              <a:t>i</a:t>
            </a:r>
            <a:endParaRPr lang="en-US" sz="12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BAD592-A14B-491D-ACF2-AB76EAB6C735}"/>
              </a:ext>
            </a:extLst>
          </p:cNvPr>
          <p:cNvSpPr txBox="1"/>
          <p:nvPr/>
        </p:nvSpPr>
        <p:spPr>
          <a:xfrm>
            <a:off x="2576448" y="2757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Rule 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40FE6E-8A9D-401C-8823-6247901E26E2}"/>
              </a:ext>
            </a:extLst>
          </p:cNvPr>
          <p:cNvSpPr txBox="1"/>
          <p:nvPr/>
        </p:nvSpPr>
        <p:spPr>
          <a:xfrm>
            <a:off x="4996867" y="27575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Rule 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A8E65E-FA0D-4C97-B672-38F83BF98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69" y="3087216"/>
            <a:ext cx="1221291" cy="2015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343828-2FCC-45BB-AE32-6B9AD3269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315212"/>
            <a:ext cx="1225830" cy="18304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E10CADE-C339-41FD-9C86-BF1D7F4AFF4B}"/>
              </a:ext>
            </a:extLst>
          </p:cNvPr>
          <p:cNvSpPr txBox="1"/>
          <p:nvPr/>
        </p:nvSpPr>
        <p:spPr>
          <a:xfrm>
            <a:off x="5028927" y="5139514"/>
            <a:ext cx="845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Column </a:t>
            </a:r>
            <a:r>
              <a:rPr lang="en-US" sz="1200" b="1" dirty="0" err="1"/>
              <a:t>i</a:t>
            </a:r>
            <a:endParaRPr lang="en-US" sz="12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0F03AF-E8DB-467B-B84D-4C7EA23A99E4}"/>
              </a:ext>
            </a:extLst>
          </p:cNvPr>
          <p:cNvCxnSpPr/>
          <p:nvPr/>
        </p:nvCxnSpPr>
        <p:spPr bwMode="auto">
          <a:xfrm>
            <a:off x="4114800" y="2782868"/>
            <a:ext cx="0" cy="2819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238DF06-9BE6-417E-9158-7524C05F722C}"/>
              </a:ext>
            </a:extLst>
          </p:cNvPr>
          <p:cNvSpPr txBox="1"/>
          <p:nvPr/>
        </p:nvSpPr>
        <p:spPr>
          <a:xfrm>
            <a:off x="2133600" y="5601203"/>
            <a:ext cx="4095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Prevent Junctions and Disconnects</a:t>
            </a:r>
          </a:p>
        </p:txBody>
      </p:sp>
    </p:spTree>
    <p:extLst>
      <p:ext uri="{BB962C8B-B14F-4D97-AF65-F5344CB8AC3E}">
        <p14:creationId xmlns:p14="http://schemas.microsoft.com/office/powerpoint/2010/main" val="26023136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24C4B-7EC2-4589-900B-C278FBA5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Path Generation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42217-59C7-4202-BD9C-3619059DF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3347" y="1600200"/>
            <a:ext cx="6377305" cy="4419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905B7-2D06-46D1-9FE3-B3A486C2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A75F9-366A-412E-A8AA-19067DAE87F0}"/>
              </a:ext>
            </a:extLst>
          </p:cNvPr>
          <p:cNvSpPr/>
          <p:nvPr/>
        </p:nvSpPr>
        <p:spPr bwMode="auto">
          <a:xfrm>
            <a:off x="2090928" y="2499360"/>
            <a:ext cx="1456944" cy="298704"/>
          </a:xfrm>
          <a:prstGeom prst="roundRect">
            <a:avLst/>
          </a:prstGeom>
          <a:noFill/>
          <a:ln w="444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D2AA0-19C5-41EA-BE3F-1CD4929DFF55}"/>
              </a:ext>
            </a:extLst>
          </p:cNvPr>
          <p:cNvSpPr txBox="1"/>
          <p:nvPr/>
        </p:nvSpPr>
        <p:spPr>
          <a:xfrm>
            <a:off x="3788759" y="1828800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By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Path Enumeration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B07908-E2DB-43AC-BF14-341506041C97}"/>
              </a:ext>
            </a:extLst>
          </p:cNvPr>
          <p:cNvCxnSpPr>
            <a:stCxn id="7" idx="1"/>
          </p:cNvCxnSpPr>
          <p:nvPr/>
        </p:nvCxnSpPr>
        <p:spPr bwMode="auto">
          <a:xfrm flipH="1">
            <a:off x="3429001" y="1998077"/>
            <a:ext cx="359758" cy="41549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2482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F025-B61E-47F6-A13D-0308042B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 Generation Driven by Solution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DFB7-2F7A-4DA0-A9C6-8841836D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desired solution path on a maze,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8087-1ECE-4E91-A17F-AC95162B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741420-FAC3-483B-82DA-9FCDDDB6E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828800" y="3848804"/>
            <a:ext cx="1105820" cy="1126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491FF4-E76D-45D0-B3F7-D2C199BC8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588" y="5008610"/>
            <a:ext cx="1105821" cy="11174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A327FC-E6C2-48DD-980F-E43A19FC7D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2725886"/>
            <a:ext cx="1105820" cy="11087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E8A0A1-0541-471E-9D1B-6663C9AC4071}"/>
              </a:ext>
            </a:extLst>
          </p:cNvPr>
          <p:cNvCxnSpPr/>
          <p:nvPr/>
        </p:nvCxnSpPr>
        <p:spPr bwMode="auto">
          <a:xfrm>
            <a:off x="3124200" y="3280262"/>
            <a:ext cx="2895600" cy="0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ACBF1B-AF21-4E6F-905A-0D97D3CADA11}"/>
              </a:ext>
            </a:extLst>
          </p:cNvPr>
          <p:cNvCxnSpPr/>
          <p:nvPr/>
        </p:nvCxnSpPr>
        <p:spPr bwMode="auto">
          <a:xfrm>
            <a:off x="3124200" y="4411926"/>
            <a:ext cx="2895600" cy="0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913581-7A81-473B-A2DB-332A49A48D8F}"/>
              </a:ext>
            </a:extLst>
          </p:cNvPr>
          <p:cNvCxnSpPr/>
          <p:nvPr/>
        </p:nvCxnSpPr>
        <p:spPr bwMode="auto">
          <a:xfrm>
            <a:off x="3124200" y="5638800"/>
            <a:ext cx="2895600" cy="0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EB95069-040A-416B-A8B3-754EB99AEE1D}"/>
              </a:ext>
            </a:extLst>
          </p:cNvPr>
          <p:cNvSpPr/>
          <p:nvPr/>
        </p:nvSpPr>
        <p:spPr bwMode="auto">
          <a:xfrm>
            <a:off x="3505200" y="2667000"/>
            <a:ext cx="1981199" cy="3490609"/>
          </a:xfrm>
          <a:prstGeom prst="roundRect">
            <a:avLst/>
          </a:prstGeom>
          <a:solidFill>
            <a:srgbClr val="FBBA8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Does maze have the</a:t>
            </a:r>
            <a:r>
              <a:rPr kumimoji="0" lang="en-US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solution path?</a:t>
            </a:r>
            <a:endParaRPr kumimoji="0" lang="en-US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C3DF08A8-05B0-47C8-ACB4-D68187E4CD7F}"/>
              </a:ext>
            </a:extLst>
          </p:cNvPr>
          <p:cNvSpPr/>
          <p:nvPr/>
        </p:nvSpPr>
        <p:spPr bwMode="auto">
          <a:xfrm>
            <a:off x="6160318" y="4105298"/>
            <a:ext cx="613255" cy="613255"/>
          </a:xfrm>
          <a:prstGeom prst="donut">
            <a:avLst>
              <a:gd name="adj" fmla="val 17446"/>
            </a:avLst>
          </a:prstGeom>
          <a:solidFill>
            <a:srgbClr val="00B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F279E8DE-1513-42A3-909A-2E12B10B8E6F}"/>
              </a:ext>
            </a:extLst>
          </p:cNvPr>
          <p:cNvSpPr/>
          <p:nvPr/>
        </p:nvSpPr>
        <p:spPr bwMode="auto">
          <a:xfrm>
            <a:off x="6038397" y="2839194"/>
            <a:ext cx="848255" cy="848255"/>
          </a:xfrm>
          <a:prstGeom prst="mathMultiply">
            <a:avLst>
              <a:gd name="adj1" fmla="val 13968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3C1A07B9-E29C-4BE5-B971-1B35DA9E6F53}"/>
              </a:ext>
            </a:extLst>
          </p:cNvPr>
          <p:cNvSpPr/>
          <p:nvPr/>
        </p:nvSpPr>
        <p:spPr bwMode="auto">
          <a:xfrm>
            <a:off x="6042818" y="5214672"/>
            <a:ext cx="848255" cy="848255"/>
          </a:xfrm>
          <a:prstGeom prst="mathMultiply">
            <a:avLst>
              <a:gd name="adj1" fmla="val 13968"/>
            </a:avLst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D8ADC-03C1-4AB4-9328-9FB66AD142D0}"/>
              </a:ext>
            </a:extLst>
          </p:cNvPr>
          <p:cNvSpPr txBox="1"/>
          <p:nvPr/>
        </p:nvSpPr>
        <p:spPr>
          <a:xfrm>
            <a:off x="6925450" y="3280262"/>
            <a:ext cx="164774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No guarantee to have the desired maze</a:t>
            </a:r>
          </a:p>
        </p:txBody>
      </p:sp>
    </p:spTree>
    <p:extLst>
      <p:ext uri="{BB962C8B-B14F-4D97-AF65-F5344CB8AC3E}">
        <p14:creationId xmlns:p14="http://schemas.microsoft.com/office/powerpoint/2010/main" val="9019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BF025-B61E-47F6-A13D-0308042B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 Generation Driven by Solution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4DFB7-2F7A-4DA0-A9C6-8841836D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we have desired solution path on a maze,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1A8087-1ECE-4E91-A17F-AC95162B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7427E-6ABA-42FE-B61B-0C193095D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25" y="2872816"/>
            <a:ext cx="2793076" cy="24383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ACF2029-2F4B-400D-9370-56B2F70C4322}"/>
              </a:ext>
            </a:extLst>
          </p:cNvPr>
          <p:cNvSpPr/>
          <p:nvPr/>
        </p:nvSpPr>
        <p:spPr bwMode="auto">
          <a:xfrm>
            <a:off x="4530554" y="3660989"/>
            <a:ext cx="457200" cy="3810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3ED017-907D-4454-BE3E-6355D4173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618" y="2743200"/>
            <a:ext cx="2605983" cy="26673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06E952F-8381-4E7A-8176-A0902CDAF265}"/>
              </a:ext>
            </a:extLst>
          </p:cNvPr>
          <p:cNvGrpSpPr/>
          <p:nvPr/>
        </p:nvGrpSpPr>
        <p:grpSpPr>
          <a:xfrm>
            <a:off x="5841532" y="3784474"/>
            <a:ext cx="2173143" cy="1330550"/>
            <a:chOff x="5841532" y="3654858"/>
            <a:chExt cx="2173143" cy="133055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D4C3A8-C455-4A86-A5A5-4638665FCED2}"/>
                </a:ext>
              </a:extLst>
            </p:cNvPr>
            <p:cNvSpPr/>
            <p:nvPr/>
          </p:nvSpPr>
          <p:spPr bwMode="auto">
            <a:xfrm>
              <a:off x="5841532" y="3654858"/>
              <a:ext cx="134031" cy="13403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BDEB1-6E0B-4090-82ED-D4A77DC38A3E}"/>
                </a:ext>
              </a:extLst>
            </p:cNvPr>
            <p:cNvSpPr/>
            <p:nvPr/>
          </p:nvSpPr>
          <p:spPr bwMode="auto">
            <a:xfrm>
              <a:off x="7880644" y="4851377"/>
              <a:ext cx="134031" cy="134031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27798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Design-Centric Maze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Stages</a:t>
            </a:r>
          </a:p>
          <a:p>
            <a:pPr lvl="1"/>
            <a:r>
              <a:rPr lang="en-US" dirty="0"/>
              <a:t>Input</a:t>
            </a:r>
          </a:p>
          <a:p>
            <a:pPr lvl="1"/>
            <a:r>
              <a:rPr lang="en-US" dirty="0"/>
              <a:t>Maze &amp; Solution Path Generation</a:t>
            </a:r>
          </a:p>
          <a:p>
            <a:pPr lvl="1"/>
            <a:r>
              <a:rPr lang="en-US" dirty="0"/>
              <a:t>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960E45-C702-431C-9BAF-A80635316DE5}"/>
              </a:ext>
            </a:extLst>
          </p:cNvPr>
          <p:cNvCxnSpPr>
            <a:cxnSpLocks/>
          </p:cNvCxnSpPr>
          <p:nvPr/>
        </p:nvCxnSpPr>
        <p:spPr bwMode="auto">
          <a:xfrm flipH="1">
            <a:off x="2590800" y="3505200"/>
            <a:ext cx="685800" cy="0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9750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Return single maze or set of mazes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Users can choose one amongst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8ADDB-CCE4-48C5-8F5E-3455FEC79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685" y="3004511"/>
            <a:ext cx="1904999" cy="1915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814F60-3035-435F-BA5A-5C1DFB995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280" y="2974157"/>
            <a:ext cx="1904999" cy="19401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A4EDF3-2098-4286-8880-B048C66D5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427" y="2956560"/>
            <a:ext cx="1919973" cy="194018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F18BBF-5108-4006-AB94-97CE803C7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80" y="3004511"/>
            <a:ext cx="1905309" cy="19103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AC5D4-438A-42B6-8314-6B76C8C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863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7525-4974-4162-9C8E-4EE9CEE4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696200" cy="4419600"/>
          </a:xfrm>
        </p:spPr>
        <p:txBody>
          <a:bodyPr/>
          <a:lstStyle/>
          <a:p>
            <a:r>
              <a:rPr lang="en-US" dirty="0"/>
              <a:t>Specifying Hard Constraints</a:t>
            </a:r>
          </a:p>
          <a:p>
            <a:r>
              <a:rPr lang="en-US" dirty="0"/>
              <a:t>Things we can do beside of setting up desired metric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A3872-A5C0-496B-9E32-25F6364F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Additionally,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7F96-A534-4B13-BB7B-AEEA8C20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732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249">
            <a:extLst>
              <a:ext uri="{FF2B5EF4-FFF2-40B4-BE49-F238E27FC236}">
                <a16:creationId xmlns:a16="http://schemas.microsoft.com/office/drawing/2014/main" id="{B2B76C60-6C1B-497B-BB56-C462C38E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0" y="2286000"/>
            <a:ext cx="3142211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3872-A5C0-496B-9E32-25F6364F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7525-4974-4162-9C8E-4EE9CEE4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696200" cy="4419600"/>
          </a:xfrm>
        </p:spPr>
        <p:txBody>
          <a:bodyPr/>
          <a:lstStyle/>
          <a:p>
            <a:r>
              <a:rPr lang="en-US" dirty="0"/>
              <a:t>Maze - Path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Force maze to pass through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7F96-A534-4B13-BB7B-AEEA8C20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pic>
        <p:nvPicPr>
          <p:cNvPr id="249" name="Picture 248">
            <a:extLst>
              <a:ext uri="{FF2B5EF4-FFF2-40B4-BE49-F238E27FC236}">
                <a16:creationId xmlns:a16="http://schemas.microsoft.com/office/drawing/2014/main" id="{58AE3C5D-B56E-4230-80FD-8E8450504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31" y="2286000"/>
            <a:ext cx="3142210" cy="2743200"/>
          </a:xfrm>
          <a:prstGeom prst="rect">
            <a:avLst/>
          </a:prstGeom>
        </p:spPr>
      </p:pic>
      <p:grpSp>
        <p:nvGrpSpPr>
          <p:cNvPr id="269" name="Group 268">
            <a:extLst>
              <a:ext uri="{FF2B5EF4-FFF2-40B4-BE49-F238E27FC236}">
                <a16:creationId xmlns:a16="http://schemas.microsoft.com/office/drawing/2014/main" id="{56C9C410-6C30-4519-B783-8E56082A7E2D}"/>
              </a:ext>
            </a:extLst>
          </p:cNvPr>
          <p:cNvGrpSpPr/>
          <p:nvPr/>
        </p:nvGrpSpPr>
        <p:grpSpPr>
          <a:xfrm>
            <a:off x="4267200" y="2286000"/>
            <a:ext cx="3893820" cy="2827020"/>
            <a:chOff x="4267200" y="2049780"/>
            <a:chExt cx="3893820" cy="2827020"/>
          </a:xfrm>
        </p:grpSpPr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2A1C0234-301A-430F-8078-4F92F426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45379" y="2049780"/>
              <a:ext cx="3215641" cy="2827020"/>
            </a:xfrm>
            <a:prstGeom prst="rect">
              <a:avLst/>
            </a:prstGeom>
          </p:spPr>
        </p:pic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99F03BCB-ADF5-4062-9FE9-347C5ACFE0C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806440" y="2786380"/>
              <a:ext cx="100965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8137B73F-7A80-44E4-8D8A-F7DD061114C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9900" y="2762250"/>
              <a:ext cx="0" cy="43815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FE06423A-DFB2-4D37-B307-D262047EFF0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315200" y="3652266"/>
              <a:ext cx="0" cy="43815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5C6DF7D-2390-451A-855C-6A3810D0B18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816090" y="4103116"/>
              <a:ext cx="51816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8" name="Arrow: Right 267">
              <a:extLst>
                <a:ext uri="{FF2B5EF4-FFF2-40B4-BE49-F238E27FC236}">
                  <a16:creationId xmlns:a16="http://schemas.microsoft.com/office/drawing/2014/main" id="{F4DFAEA9-232A-4968-81B5-59E85B6B79ED}"/>
                </a:ext>
              </a:extLst>
            </p:cNvPr>
            <p:cNvSpPr/>
            <p:nvPr/>
          </p:nvSpPr>
          <p:spPr bwMode="auto">
            <a:xfrm>
              <a:off x="4267200" y="3200400"/>
              <a:ext cx="457200" cy="381000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88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C4E2-DF82-477C-AC27-291FE287D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Purposes of Maze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D052A-38AB-4CE8-A0A8-3223B4759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Racing Game</a:t>
            </a:r>
          </a:p>
          <a:p>
            <a:pPr lvl="1"/>
            <a:r>
              <a:rPr lang="en-US" dirty="0"/>
              <a:t>Maze with long straight-ways</a:t>
            </a:r>
          </a:p>
          <a:p>
            <a:pPr lvl="1"/>
            <a:endParaRPr lang="en-US" dirty="0"/>
          </a:p>
          <a:p>
            <a:r>
              <a:rPr lang="en-US" dirty="0"/>
              <a:t>Robot Contest</a:t>
            </a:r>
          </a:p>
          <a:p>
            <a:pPr lvl="1"/>
            <a:r>
              <a:rPr lang="en-US" dirty="0"/>
              <a:t>Maze with complicated paths with many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32D1B-4472-4AFC-BEB0-A3851EC7A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21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3255F-3136-4FB3-9B1C-8160E45F4F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Maze - Path Constraint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3B07A0-79A7-42CB-8902-442ADAA4FA8D}"/>
              </a:ext>
            </a:extLst>
          </p:cNvPr>
          <p:cNvSpPr txBox="1"/>
          <p:nvPr/>
        </p:nvSpPr>
        <p:spPr>
          <a:xfrm>
            <a:off x="1600200" y="2226485"/>
            <a:ext cx="2031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 Path as Hard Constraints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24A786-7E35-4D97-B73D-BC9EA5DF6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618" y="2743200"/>
            <a:ext cx="2605983" cy="2667380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DCEF28-5C95-466B-9EB1-013000B8356B}"/>
              </a:ext>
            </a:extLst>
          </p:cNvPr>
          <p:cNvGrpSpPr/>
          <p:nvPr/>
        </p:nvGrpSpPr>
        <p:grpSpPr>
          <a:xfrm>
            <a:off x="5841532" y="3784474"/>
            <a:ext cx="2173143" cy="1330550"/>
            <a:chOff x="5841532" y="3654858"/>
            <a:chExt cx="2173143" cy="133055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7A95A98-0073-4459-941E-ECCABD48C60F}"/>
                </a:ext>
              </a:extLst>
            </p:cNvPr>
            <p:cNvSpPr/>
            <p:nvPr/>
          </p:nvSpPr>
          <p:spPr bwMode="auto">
            <a:xfrm>
              <a:off x="5841532" y="3654858"/>
              <a:ext cx="134031" cy="134031"/>
            </a:xfrm>
            <a:prstGeom prst="ellipse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449366A-6E83-40D4-B9B6-61AF66DA80D0}"/>
                </a:ext>
              </a:extLst>
            </p:cNvPr>
            <p:cNvSpPr/>
            <p:nvPr/>
          </p:nvSpPr>
          <p:spPr bwMode="auto">
            <a:xfrm>
              <a:off x="7880644" y="4851377"/>
              <a:ext cx="134031" cy="134031"/>
            </a:xfrm>
            <a:prstGeom prst="ellipse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F0B485B-B323-42D2-9A67-FCD75AFD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325" y="2872816"/>
            <a:ext cx="2793076" cy="2438399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82777CC-4005-4644-932A-99B53638A8E3}"/>
              </a:ext>
            </a:extLst>
          </p:cNvPr>
          <p:cNvSpPr/>
          <p:nvPr/>
        </p:nvSpPr>
        <p:spPr bwMode="auto">
          <a:xfrm>
            <a:off x="4530554" y="3660989"/>
            <a:ext cx="457200" cy="3810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494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7525-4974-4162-9C8E-4EE9CEE413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696200" cy="4419600"/>
          </a:xfrm>
        </p:spPr>
        <p:txBody>
          <a:bodyPr/>
          <a:lstStyle/>
          <a:p>
            <a:r>
              <a:rPr lang="en-US" dirty="0"/>
              <a:t>Maze - Non-Path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Force maze NOT to pass through</a:t>
            </a:r>
          </a:p>
        </p:txBody>
      </p:sp>
      <p:pic>
        <p:nvPicPr>
          <p:cNvPr id="250" name="Picture 249">
            <a:extLst>
              <a:ext uri="{FF2B5EF4-FFF2-40B4-BE49-F238E27FC236}">
                <a16:creationId xmlns:a16="http://schemas.microsoft.com/office/drawing/2014/main" id="{B2B76C60-6C1B-497B-BB56-C462C38E5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30" y="2228965"/>
            <a:ext cx="3142211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6A3872-A5C0-496B-9E32-25F6364F3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87F96-A534-4B13-BB7B-AEEA8C20F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5BF4F8-6123-497A-BE0C-35859539CE4D}"/>
              </a:ext>
            </a:extLst>
          </p:cNvPr>
          <p:cNvGrpSpPr/>
          <p:nvPr/>
        </p:nvGrpSpPr>
        <p:grpSpPr>
          <a:xfrm>
            <a:off x="2254135" y="2660765"/>
            <a:ext cx="1462347" cy="1595120"/>
            <a:chOff x="2254135" y="2481580"/>
            <a:chExt cx="1462347" cy="1595120"/>
          </a:xfrm>
        </p:grpSpPr>
        <p:pic>
          <p:nvPicPr>
            <p:cNvPr id="6" name="Graphic 5" descr="Close">
              <a:extLst>
                <a:ext uri="{FF2B5EF4-FFF2-40B4-BE49-F238E27FC236}">
                  <a16:creationId xmlns:a16="http://schemas.microsoft.com/office/drawing/2014/main" id="{638D2923-B711-4E3F-93D5-108B379BE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19400" y="2481580"/>
              <a:ext cx="304800" cy="304800"/>
            </a:xfrm>
            <a:prstGeom prst="rect">
              <a:avLst/>
            </a:prstGeom>
          </p:spPr>
        </p:pic>
        <p:pic>
          <p:nvPicPr>
            <p:cNvPr id="16" name="Graphic 15" descr="Close">
              <a:extLst>
                <a:ext uri="{FF2B5EF4-FFF2-40B4-BE49-F238E27FC236}">
                  <a16:creationId xmlns:a16="http://schemas.microsoft.com/office/drawing/2014/main" id="{6075CFF4-E2D6-4148-A21E-D6B67F43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54135" y="3505200"/>
              <a:ext cx="304800" cy="304800"/>
            </a:xfrm>
            <a:prstGeom prst="rect">
              <a:avLst/>
            </a:prstGeom>
          </p:spPr>
        </p:pic>
        <p:pic>
          <p:nvPicPr>
            <p:cNvPr id="17" name="Graphic 16" descr="Close">
              <a:extLst>
                <a:ext uri="{FF2B5EF4-FFF2-40B4-BE49-F238E27FC236}">
                  <a16:creationId xmlns:a16="http://schemas.microsoft.com/office/drawing/2014/main" id="{ACF69F6D-DB38-4A38-8C78-158B6BFFA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531226" y="3771900"/>
              <a:ext cx="304800" cy="304800"/>
            </a:xfrm>
            <a:prstGeom prst="rect">
              <a:avLst/>
            </a:prstGeom>
          </p:spPr>
        </p:pic>
        <p:pic>
          <p:nvPicPr>
            <p:cNvPr id="18" name="Graphic 17" descr="Close">
              <a:extLst>
                <a:ext uri="{FF2B5EF4-FFF2-40B4-BE49-F238E27FC236}">
                  <a16:creationId xmlns:a16="http://schemas.microsoft.com/office/drawing/2014/main" id="{4F0F6758-AB2B-45C7-9630-DFDD59892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1682" y="2502362"/>
              <a:ext cx="304800" cy="3048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5512EC2-6F27-4FF4-90B7-6EB3D22201B5}"/>
              </a:ext>
            </a:extLst>
          </p:cNvPr>
          <p:cNvGrpSpPr/>
          <p:nvPr/>
        </p:nvGrpSpPr>
        <p:grpSpPr>
          <a:xfrm>
            <a:off x="4267200" y="2266620"/>
            <a:ext cx="3780439" cy="2707161"/>
            <a:chOff x="4267200" y="2087435"/>
            <a:chExt cx="3780439" cy="2707161"/>
          </a:xfrm>
        </p:grpSpPr>
        <p:sp>
          <p:nvSpPr>
            <p:cNvPr id="268" name="Arrow: Right 267">
              <a:extLst>
                <a:ext uri="{FF2B5EF4-FFF2-40B4-BE49-F238E27FC236}">
                  <a16:creationId xmlns:a16="http://schemas.microsoft.com/office/drawing/2014/main" id="{F4DFAEA9-232A-4968-81B5-59E85B6B79ED}"/>
                </a:ext>
              </a:extLst>
            </p:cNvPr>
            <p:cNvSpPr/>
            <p:nvPr/>
          </p:nvSpPr>
          <p:spPr bwMode="auto">
            <a:xfrm>
              <a:off x="4267200" y="3200400"/>
              <a:ext cx="457200" cy="381000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31FB84-54BE-4CF9-A1BF-6A9487F76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0104" y="2087435"/>
              <a:ext cx="3047535" cy="2707161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685036E-DD85-4B20-B16F-F9FCB78383F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474527" y="2588087"/>
              <a:ext cx="0" cy="43815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BF3026B-9381-4654-A139-181B6618FB9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5489" y="3859967"/>
              <a:ext cx="473481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16B66BF-8244-49DB-BAB5-3D579661B4E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003473" y="2582776"/>
              <a:ext cx="0" cy="43815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DEF1AF6-D14D-4806-A03C-5EB4DC16D5E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526182" y="3448050"/>
              <a:ext cx="0" cy="43815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222345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812A-4844-4B1E-ACE0-9AE7D088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Path - Start and End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C23DA-1372-48CC-AC4E-97352503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22DC-FD25-4F01-A215-2E75EF71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390FAB-E140-49AD-932E-32F359687A5B}"/>
              </a:ext>
            </a:extLst>
          </p:cNvPr>
          <p:cNvGrpSpPr/>
          <p:nvPr/>
        </p:nvGrpSpPr>
        <p:grpSpPr>
          <a:xfrm>
            <a:off x="637308" y="2228965"/>
            <a:ext cx="3483035" cy="2743200"/>
            <a:chOff x="637308" y="2228965"/>
            <a:chExt cx="3483035" cy="27432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C7F45E4-3C88-4B38-A246-8D3EDB649253}"/>
                </a:ext>
              </a:extLst>
            </p:cNvPr>
            <p:cNvCxnSpPr/>
            <p:nvPr/>
          </p:nvCxnSpPr>
          <p:spPr bwMode="auto">
            <a:xfrm flipH="1">
              <a:off x="637308" y="3345873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04A99E2-39FA-47E8-90FB-020C2EF721F2}"/>
                </a:ext>
              </a:extLst>
            </p:cNvPr>
            <p:cNvCxnSpPr/>
            <p:nvPr/>
          </p:nvCxnSpPr>
          <p:spPr bwMode="auto">
            <a:xfrm flipH="1">
              <a:off x="3908368" y="4904508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16E9-8F46-4F76-B10D-AAEA8D1F7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575" y="2228965"/>
              <a:ext cx="3169920" cy="27432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5374047-8D38-41A7-9410-34628023D1F1}"/>
              </a:ext>
            </a:extLst>
          </p:cNvPr>
          <p:cNvGrpSpPr/>
          <p:nvPr/>
        </p:nvGrpSpPr>
        <p:grpSpPr>
          <a:xfrm>
            <a:off x="4267200" y="2228961"/>
            <a:ext cx="4082935" cy="2743200"/>
            <a:chOff x="4267200" y="2228961"/>
            <a:chExt cx="4082935" cy="27432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3D0C28-4F10-4953-94ED-C3F7182BF62A}"/>
                </a:ext>
              </a:extLst>
            </p:cNvPr>
            <p:cNvCxnSpPr/>
            <p:nvPr/>
          </p:nvCxnSpPr>
          <p:spPr bwMode="auto">
            <a:xfrm flipH="1">
              <a:off x="8138160" y="4904508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C5A748-618F-49B3-B8E3-F0AA458A0E0B}"/>
                </a:ext>
              </a:extLst>
            </p:cNvPr>
            <p:cNvCxnSpPr/>
            <p:nvPr/>
          </p:nvCxnSpPr>
          <p:spPr bwMode="auto">
            <a:xfrm flipH="1">
              <a:off x="4867100" y="3345873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C3F39B-5054-4C38-B814-0FA41D75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9200" y="2228961"/>
              <a:ext cx="3183774" cy="2743200"/>
            </a:xfrm>
            <a:prstGeom prst="rect">
              <a:avLst/>
            </a:prstGeom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0D2C4D39-3C3B-4633-9481-37751A2A5DF7}"/>
                </a:ext>
              </a:extLst>
            </p:cNvPr>
            <p:cNvSpPr/>
            <p:nvPr/>
          </p:nvSpPr>
          <p:spPr bwMode="auto">
            <a:xfrm>
              <a:off x="4267200" y="3379585"/>
              <a:ext cx="457200" cy="381000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5508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812A-4844-4B1E-ACE0-9AE7D0886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 Path – Path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Force solution path to pass through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C22C82-BB95-44CB-A303-060434F4D89A}"/>
              </a:ext>
            </a:extLst>
          </p:cNvPr>
          <p:cNvCxnSpPr/>
          <p:nvPr/>
        </p:nvCxnSpPr>
        <p:spPr bwMode="auto">
          <a:xfrm flipH="1">
            <a:off x="3908368" y="4904508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1272AA-DEFE-49C1-815B-2CD7097DAE21}"/>
              </a:ext>
            </a:extLst>
          </p:cNvPr>
          <p:cNvCxnSpPr/>
          <p:nvPr/>
        </p:nvCxnSpPr>
        <p:spPr bwMode="auto">
          <a:xfrm flipH="1">
            <a:off x="637308" y="3345873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67EF1AA-9F2E-402F-B338-DE914B7E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575" y="2228963"/>
            <a:ext cx="3169921" cy="27432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FC23DA-1372-48CC-AC4E-97352503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22DC-FD25-4F01-A215-2E75EF71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9F9879F-E5DE-4DEB-96E5-1F9CCEB54A5A}"/>
              </a:ext>
            </a:extLst>
          </p:cNvPr>
          <p:cNvGrpSpPr/>
          <p:nvPr/>
        </p:nvGrpSpPr>
        <p:grpSpPr>
          <a:xfrm>
            <a:off x="4267200" y="3345873"/>
            <a:ext cx="4192385" cy="1558635"/>
            <a:chOff x="4267200" y="3345873"/>
            <a:chExt cx="4192385" cy="155863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FB1575-2C6D-42D4-859A-5650448B439D}"/>
                </a:ext>
              </a:extLst>
            </p:cNvPr>
            <p:cNvCxnSpPr/>
            <p:nvPr/>
          </p:nvCxnSpPr>
          <p:spPr bwMode="auto">
            <a:xfrm flipH="1">
              <a:off x="8247610" y="4904508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9EB64D0-2290-47C8-AD9D-1B89F0F70B01}"/>
                </a:ext>
              </a:extLst>
            </p:cNvPr>
            <p:cNvCxnSpPr/>
            <p:nvPr/>
          </p:nvCxnSpPr>
          <p:spPr bwMode="auto">
            <a:xfrm flipH="1">
              <a:off x="4976550" y="3345873"/>
              <a:ext cx="211975" cy="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19BF26F9-CC57-4217-8760-74EEB79F781D}"/>
                </a:ext>
              </a:extLst>
            </p:cNvPr>
            <p:cNvSpPr/>
            <p:nvPr/>
          </p:nvSpPr>
          <p:spPr bwMode="auto">
            <a:xfrm>
              <a:off x="4267200" y="3379585"/>
              <a:ext cx="457200" cy="381000"/>
            </a:xfrm>
            <a:prstGeom prst="right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899D7-101E-4A31-9CFA-CB9CED112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722" y="2228963"/>
            <a:ext cx="3169921" cy="27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0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812A-4844-4B1E-ACE0-9AE7D088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Solution Path - Non-Path Constraint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Force solution path NOT to pass through</a:t>
            </a:r>
          </a:p>
          <a:p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593F26-21DC-4FDE-93FD-0BD77CA52AAB}"/>
              </a:ext>
            </a:extLst>
          </p:cNvPr>
          <p:cNvCxnSpPr/>
          <p:nvPr/>
        </p:nvCxnSpPr>
        <p:spPr bwMode="auto">
          <a:xfrm flipH="1">
            <a:off x="8061267" y="4883727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F7FD3E-72B0-4289-8654-79F134B72FCD}"/>
              </a:ext>
            </a:extLst>
          </p:cNvPr>
          <p:cNvCxnSpPr/>
          <p:nvPr/>
        </p:nvCxnSpPr>
        <p:spPr bwMode="auto">
          <a:xfrm flipH="1">
            <a:off x="4927924" y="3365731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098C1D-5F18-4C59-8ACD-878A30DF5FDB}"/>
              </a:ext>
            </a:extLst>
          </p:cNvPr>
          <p:cNvCxnSpPr/>
          <p:nvPr/>
        </p:nvCxnSpPr>
        <p:spPr bwMode="auto">
          <a:xfrm flipH="1">
            <a:off x="3903654" y="4883727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F4C7FD-CFD6-48DB-9087-C004A5AED8D8}"/>
              </a:ext>
            </a:extLst>
          </p:cNvPr>
          <p:cNvCxnSpPr/>
          <p:nvPr/>
        </p:nvCxnSpPr>
        <p:spPr bwMode="auto">
          <a:xfrm flipH="1">
            <a:off x="770311" y="3365731"/>
            <a:ext cx="211975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8FC23DA-1372-48CC-AC4E-973525032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Specifying Hard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122DC-FD25-4F01-A215-2E75EF712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59D8BE5-E904-4C26-AFA4-CA4AEDC2A50D}"/>
              </a:ext>
            </a:extLst>
          </p:cNvPr>
          <p:cNvSpPr/>
          <p:nvPr/>
        </p:nvSpPr>
        <p:spPr bwMode="auto">
          <a:xfrm>
            <a:off x="4267200" y="3379585"/>
            <a:ext cx="457200" cy="381000"/>
          </a:xfrm>
          <a:prstGeom prst="right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133F2-14FA-4B10-B4E0-410CBB711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3145810" cy="27551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61C917-73F0-4573-80D2-F93F856B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590" y="2286000"/>
            <a:ext cx="3145811" cy="275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536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2A04-C9A0-4DEF-947C-1F459899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Maze Design Tool</a:t>
            </a: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624FADA0-FEFD-496C-83AA-42CA41AA3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76" y="1600200"/>
            <a:ext cx="5804847" cy="4419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330C54-19B9-43BD-BEA1-7F2BE410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A1CF751-C48B-40D7-A36D-633732164DF0}"/>
              </a:ext>
            </a:extLst>
          </p:cNvPr>
          <p:cNvSpPr/>
          <p:nvPr/>
        </p:nvSpPr>
        <p:spPr bwMode="auto">
          <a:xfrm>
            <a:off x="1630680" y="1828800"/>
            <a:ext cx="807720" cy="68580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E67936-DB13-43EA-9D3A-0E64A2D7B54F}"/>
              </a:ext>
            </a:extLst>
          </p:cNvPr>
          <p:cNvSpPr/>
          <p:nvPr/>
        </p:nvSpPr>
        <p:spPr bwMode="auto">
          <a:xfrm>
            <a:off x="1659416" y="2514600"/>
            <a:ext cx="2531584" cy="38100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9BEEF26-4589-43AC-9310-8B0AD4F0EFDB}"/>
              </a:ext>
            </a:extLst>
          </p:cNvPr>
          <p:cNvSpPr/>
          <p:nvPr/>
        </p:nvSpPr>
        <p:spPr bwMode="auto">
          <a:xfrm>
            <a:off x="1600200" y="2971800"/>
            <a:ext cx="2590800" cy="2514600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C006C9-6D7D-47C8-B333-AF78CFD9A0D9}"/>
              </a:ext>
            </a:extLst>
          </p:cNvPr>
          <p:cNvCxnSpPr>
            <a:cxnSpLocks/>
          </p:cNvCxnSpPr>
          <p:nvPr/>
        </p:nvCxnSpPr>
        <p:spPr bwMode="auto">
          <a:xfrm flipH="1">
            <a:off x="1854200" y="3657600"/>
            <a:ext cx="203200" cy="8128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6EAF2A-29B7-4D7A-A013-7DA54E1A2CAF}"/>
              </a:ext>
            </a:extLst>
          </p:cNvPr>
          <p:cNvCxnSpPr>
            <a:cxnSpLocks/>
          </p:cNvCxnSpPr>
          <p:nvPr/>
        </p:nvCxnSpPr>
        <p:spPr bwMode="auto">
          <a:xfrm flipH="1">
            <a:off x="2890520" y="3388360"/>
            <a:ext cx="203200" cy="8128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30D258-4BB6-47AB-987C-9CA2D2CF4691}"/>
              </a:ext>
            </a:extLst>
          </p:cNvPr>
          <p:cNvCxnSpPr>
            <a:cxnSpLocks/>
          </p:cNvCxnSpPr>
          <p:nvPr/>
        </p:nvCxnSpPr>
        <p:spPr bwMode="auto">
          <a:xfrm flipH="1">
            <a:off x="2336800" y="2275840"/>
            <a:ext cx="203200" cy="8128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62384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62E8-8AD0-48E8-9DC2-0629CAED9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49B34-8A80-4BA3-81F7-14E001BFB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use-cases of game level creation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9CDD0-FB24-4357-8955-667915868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077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597E7-726E-43A2-B4AE-121B5D02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0188-8B63-4966-BD16-1E88A26EC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Plumbing Puzzle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EEE2B7-11B4-44EA-9E4C-B3106EC8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D7C6093-3933-4042-9ABB-1616C9923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90800"/>
            <a:ext cx="3310106" cy="2489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731AA2-7FB1-4D86-8183-B60E75F68D42}"/>
              </a:ext>
            </a:extLst>
          </p:cNvPr>
          <p:cNvSpPr/>
          <p:nvPr/>
        </p:nvSpPr>
        <p:spPr>
          <a:xfrm>
            <a:off x="4343400" y="5043424"/>
            <a:ext cx="15568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/>
              <a:t>https://ko.y8.com/games/plumber_game</a:t>
            </a:r>
          </a:p>
        </p:txBody>
      </p:sp>
    </p:spTree>
    <p:extLst>
      <p:ext uri="{BB962C8B-B14F-4D97-AF65-F5344CB8AC3E}">
        <p14:creationId xmlns:p14="http://schemas.microsoft.com/office/powerpoint/2010/main" val="4767398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FD10-EC29-40EA-8087-D9FF3EB3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198B8-F248-4A6C-A258-753D7E990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6x6 Grid</a:t>
            </a:r>
          </a:p>
          <a:p>
            <a:pPr lvl="1"/>
            <a:r>
              <a:rPr lang="en-US" dirty="0"/>
              <a:t>#T-</a:t>
            </a:r>
            <a:r>
              <a:rPr lang="en-US" dirty="0" err="1"/>
              <a:t>Juncs</a:t>
            </a:r>
            <a:r>
              <a:rPr lang="en-US" dirty="0"/>
              <a:t>=85%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B744-2259-45F5-924C-1CE1C5DD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18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6FD10-EC29-40EA-8087-D9FF3EB3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6BFB6-E855-4B1C-BB74-0BDAEFC8C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47413"/>
            <a:ext cx="7924800" cy="37251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B744-2259-45F5-924C-1CE1C5DD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11810-6F78-436A-9BB2-7244C860E74E}"/>
              </a:ext>
            </a:extLst>
          </p:cNvPr>
          <p:cNvSpPr txBox="1"/>
          <p:nvPr/>
        </p:nvSpPr>
        <p:spPr>
          <a:xfrm>
            <a:off x="1828800" y="5672587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Solved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ACE4A-2732-493E-95F2-76D9DBC0F945}"/>
              </a:ext>
            </a:extLst>
          </p:cNvPr>
          <p:cNvSpPr txBox="1"/>
          <p:nvPr/>
        </p:nvSpPr>
        <p:spPr>
          <a:xfrm>
            <a:off x="5118016" y="5669539"/>
            <a:ext cx="341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Unsolved One by Rotating Tiles</a:t>
            </a:r>
          </a:p>
        </p:txBody>
      </p:sp>
    </p:spTree>
    <p:extLst>
      <p:ext uri="{BB962C8B-B14F-4D97-AF65-F5344CB8AC3E}">
        <p14:creationId xmlns:p14="http://schemas.microsoft.com/office/powerpoint/2010/main" val="3565963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0F0B-F5C8-4BD8-88F9-873DD32EC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6336A9-96CF-4105-905E-BCCDC1F04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design-centric maze generation tool</a:t>
            </a:r>
          </a:p>
          <a:p>
            <a:endParaRPr lang="en-US" dirty="0"/>
          </a:p>
          <a:p>
            <a:r>
              <a:rPr lang="en-US" dirty="0"/>
              <a:t>Using the tool, users can input their own desired properties and have desired maze.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8F105-DD95-4CB7-BE34-0F8CDA0D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682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8308A-9E47-42ED-B2D4-D2511651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6FE75-2DD9-43D3-8AAF-78A8BA84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Game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115AD-A914-4C06-8943-68D17F74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8B2E5-64D5-4F26-A86B-FF94F1274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286000"/>
            <a:ext cx="3048000" cy="3375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98186C-6D1B-4724-A80C-3D827FDC0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82"/>
          <a:stretch/>
        </p:blipFill>
        <p:spPr>
          <a:xfrm>
            <a:off x="4250084" y="2286000"/>
            <a:ext cx="4149031" cy="3375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6D640A-51BD-498A-B3A4-FD8408059FF6}"/>
              </a:ext>
            </a:extLst>
          </p:cNvPr>
          <p:cNvSpPr/>
          <p:nvPr/>
        </p:nvSpPr>
        <p:spPr>
          <a:xfrm>
            <a:off x="6872917" y="5612979"/>
            <a:ext cx="1553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https://zwift.com/run</a:t>
            </a:r>
            <a:endParaRPr lang="en-US" sz="1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1761926-1C3B-4A0B-A5E6-846F2928DB5A}"/>
              </a:ext>
            </a:extLst>
          </p:cNvPr>
          <p:cNvSpPr/>
          <p:nvPr/>
        </p:nvSpPr>
        <p:spPr>
          <a:xfrm>
            <a:off x="2628812" y="5612979"/>
            <a:ext cx="15536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/>
              <a:t>https://zwift.com/run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1371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151A-1094-456E-957A-150000D3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7EF69-9493-42E7-8C83-C96701426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12x6 Grid (two 6x6 mazes)</a:t>
            </a:r>
          </a:p>
          <a:p>
            <a:pPr lvl="1"/>
            <a:r>
              <a:rPr lang="en-US" dirty="0" err="1"/>
              <a:t>SolutionPathLength</a:t>
            </a:r>
            <a:r>
              <a:rPr lang="en-US" dirty="0"/>
              <a:t>=50%</a:t>
            </a:r>
          </a:p>
          <a:p>
            <a:pPr lvl="1"/>
            <a:r>
              <a:rPr lang="en-US" dirty="0"/>
              <a:t>#T-Junctions=75%</a:t>
            </a:r>
          </a:p>
          <a:p>
            <a:pPr lvl="1"/>
            <a:r>
              <a:rPr lang="en-US" dirty="0"/>
              <a:t>Hard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61B59-A866-41DC-8643-7D4FCC99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5A7F07-990D-443C-B180-1615EC14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191000"/>
            <a:ext cx="4596658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8941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AFF6-0070-4FC4-A844-7B90943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Use-Case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3A02-30F0-4DCC-90C2-BC039D7B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EA1BE-8331-4205-B90B-B21E65A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BC862-CCEA-46C5-B090-8B2C0E72C91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302000"/>
            <a:ext cx="2895600" cy="149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857BBF-9984-4144-A160-D3DB922E35CF}"/>
              </a:ext>
            </a:extLst>
          </p:cNvPr>
          <p:cNvSpPr txBox="1"/>
          <p:nvPr/>
        </p:nvSpPr>
        <p:spPr>
          <a:xfrm>
            <a:off x="1676400" y="48006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FC065-43CC-44E7-96C9-CD1350FF1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2108987"/>
            <a:ext cx="4467387" cy="26916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0F8FB5-E92F-48B4-8043-AF36A2580BE1}"/>
              </a:ext>
            </a:extLst>
          </p:cNvPr>
          <p:cNvSpPr txBox="1"/>
          <p:nvPr/>
        </p:nvSpPr>
        <p:spPr>
          <a:xfrm>
            <a:off x="5405595" y="4800600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Level</a:t>
            </a:r>
          </a:p>
        </p:txBody>
      </p:sp>
    </p:spTree>
    <p:extLst>
      <p:ext uri="{BB962C8B-B14F-4D97-AF65-F5344CB8AC3E}">
        <p14:creationId xmlns:p14="http://schemas.microsoft.com/office/powerpoint/2010/main" val="13867490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AFF6-0070-4FC4-A844-7B909438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A3A02-30F0-4DCC-90C2-BC039D7BD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Error: Average distance of top 10 mazes of 1,000 generated mazes to desired maze</a:t>
            </a:r>
          </a:p>
          <a:p>
            <a:r>
              <a:rPr lang="en-US" dirty="0"/>
              <a:t>Return desired mazes in reasonable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EA1BE-8331-4205-B90B-B21E65A5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EA1D894B-3BAB-41F8-908E-6FC34B8273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466944"/>
              </p:ext>
            </p:extLst>
          </p:nvPr>
        </p:nvGraphicFramePr>
        <p:xfrm>
          <a:off x="626301" y="1752600"/>
          <a:ext cx="7924800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1600">
                  <a:extLst>
                    <a:ext uri="{9D8B030D-6E8A-4147-A177-3AD203B41FA5}">
                      <a16:colId xmlns:a16="http://schemas.microsoft.com/office/drawing/2014/main" val="3232122084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3014412133"/>
                    </a:ext>
                  </a:extLst>
                </a:gridCol>
                <a:gridCol w="2641600">
                  <a:extLst>
                    <a:ext uri="{9D8B030D-6E8A-4147-A177-3AD203B41FA5}">
                      <a16:colId xmlns:a16="http://schemas.microsoft.com/office/drawing/2014/main" val="2703134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Game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Error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Time to Generate 1,000 Mazes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0616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Plumbing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0.13s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780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Running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0.51s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688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14223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3C04C-E78F-4E82-AAD0-CDB73536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0BE0C-030D-4143-A04F-DA727C7AA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r>
              <a:rPr lang="en-US" dirty="0"/>
              <a:t>Introduced our design-centric maze generation method.</a:t>
            </a:r>
          </a:p>
          <a:p>
            <a:r>
              <a:rPr lang="en-US" dirty="0"/>
              <a:t>Using our method, we can find any desired mazes with good performance.</a:t>
            </a:r>
          </a:p>
          <a:p>
            <a:r>
              <a:rPr lang="en-US" dirty="0"/>
              <a:t>Users can have detailed control over their content creation.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57D84-CC91-43E3-9A49-535F04FFE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258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4E3A6-E1BA-4134-96AE-E183768B5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36A6E-C9F8-4E9A-A142-53D18DA60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Unwanted strong features on resulting large mazes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Explore how to extrapolate our representative machines from small grid to large 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C143B2-C0F1-4392-A2D2-D4BD2456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A2422-E82E-4A44-9647-C4298765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438400"/>
            <a:ext cx="2133600" cy="2171252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1B9D148-BBB4-448F-9FF6-83130C024FCD}"/>
              </a:ext>
            </a:extLst>
          </p:cNvPr>
          <p:cNvGrpSpPr/>
          <p:nvPr/>
        </p:nvGrpSpPr>
        <p:grpSpPr>
          <a:xfrm>
            <a:off x="3416808" y="2504779"/>
            <a:ext cx="2026920" cy="2034032"/>
            <a:chOff x="3192780" y="2661920"/>
            <a:chExt cx="2171700" cy="217932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36BE83E-23E9-4F53-949A-C545D44F5AA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2153" y="2661920"/>
              <a:ext cx="0" cy="1084580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>
                  <a:alpha val="69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B2AC18-7E15-4542-A812-137AA616A5DF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71772" y="3746500"/>
              <a:ext cx="0" cy="1094740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>
                  <a:alpha val="69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C6739A6-E12D-4435-96D2-9F08BE889B1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192780" y="3751580"/>
              <a:ext cx="1075011" cy="0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>
                  <a:alpha val="69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016B342-FF9E-4FA2-AE12-C85564BFB11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90060" y="3751580"/>
              <a:ext cx="1074420" cy="0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>
                  <a:alpha val="69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77712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22D07-D2D3-4DCC-BB35-B01161829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5353A-5F61-46BB-9A12-8C14005A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6C2A5-E1DF-4611-BE14-202FE467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2888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306-B044-4F9E-B0BF-11FC4445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Higher-Level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B74D-D27C-41A1-96AE-E51E1AB2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78973"/>
            <a:ext cx="7924800" cy="4419600"/>
          </a:xfrm>
        </p:spPr>
        <p:txBody>
          <a:bodyPr/>
          <a:lstStyle/>
          <a:p>
            <a:r>
              <a:rPr lang="en-US" dirty="0"/>
              <a:t>Run</a:t>
            </a:r>
          </a:p>
          <a:p>
            <a:r>
              <a:rPr lang="en-US" dirty="0"/>
              <a:t>River Factor</a:t>
            </a:r>
          </a:p>
          <a:p>
            <a:r>
              <a:rPr lang="en-US" dirty="0"/>
              <a:t>Bias</a:t>
            </a:r>
          </a:p>
          <a:p>
            <a:r>
              <a:rPr lang="en-US" dirty="0"/>
              <a:t>Agility Versus Speed</a:t>
            </a:r>
          </a:p>
          <a:p>
            <a:r>
              <a:rPr lang="en-US" dirty="0"/>
              <a:t>Homogeneity</a:t>
            </a:r>
          </a:p>
          <a:p>
            <a:r>
              <a:rPr lang="en-US" dirty="0"/>
              <a:t>Hidden Factor</a:t>
            </a:r>
          </a:p>
          <a:p>
            <a:endParaRPr lang="en-US" dirty="0"/>
          </a:p>
          <a:p>
            <a:r>
              <a:rPr lang="en-US" dirty="0"/>
              <a:t>Related to design-centric properties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AB1C1-E479-441F-BB5E-9F3BBA8A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7199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306-B044-4F9E-B0BF-11FC44453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Higher-Level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B74D-D27C-41A1-96AE-E51E1AB23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Defining higher-level properties using basic properties</a:t>
            </a:r>
          </a:p>
          <a:p>
            <a:pPr lvl="1"/>
            <a:r>
              <a:rPr lang="en-US" dirty="0"/>
              <a:t>Ex. Agility Versus Speed (AVS)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AB1C1-E479-441F-BB5E-9F3BBA8A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12A9C2-334E-4B64-B14B-85CC7B4B3F5D}"/>
              </a:ext>
            </a:extLst>
          </p:cNvPr>
          <p:cNvCxnSpPr/>
          <p:nvPr/>
        </p:nvCxnSpPr>
        <p:spPr bwMode="auto">
          <a:xfrm>
            <a:off x="1143000" y="3733800"/>
            <a:ext cx="6705600" cy="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855DEB-D860-4AD0-AEE2-912A39CD3E78}"/>
              </a:ext>
            </a:extLst>
          </p:cNvPr>
          <p:cNvCxnSpPr/>
          <p:nvPr/>
        </p:nvCxnSpPr>
        <p:spPr bwMode="auto">
          <a:xfrm>
            <a:off x="7391400" y="3505200"/>
            <a:ext cx="0" cy="45720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120C2DB-A7E1-49EC-9C21-2B8E1437FC7D}"/>
              </a:ext>
            </a:extLst>
          </p:cNvPr>
          <p:cNvCxnSpPr/>
          <p:nvPr/>
        </p:nvCxnSpPr>
        <p:spPr bwMode="auto">
          <a:xfrm>
            <a:off x="1524000" y="3505200"/>
            <a:ext cx="0" cy="45720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A10587-756A-461B-B256-2EEE5892114F}"/>
              </a:ext>
            </a:extLst>
          </p:cNvPr>
          <p:cNvCxnSpPr/>
          <p:nvPr/>
        </p:nvCxnSpPr>
        <p:spPr bwMode="auto">
          <a:xfrm>
            <a:off x="4495800" y="3505200"/>
            <a:ext cx="0" cy="457200"/>
          </a:xfrm>
          <a:prstGeom prst="line">
            <a:avLst/>
          </a:prstGeom>
          <a:solidFill>
            <a:schemeClr val="accent1"/>
          </a:solidFill>
          <a:ln w="476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8E085BA-BD79-4217-A6AC-807128A64A3E}"/>
              </a:ext>
            </a:extLst>
          </p:cNvPr>
          <p:cNvSpPr txBox="1"/>
          <p:nvPr/>
        </p:nvSpPr>
        <p:spPr>
          <a:xfrm>
            <a:off x="972116" y="4050268"/>
            <a:ext cx="110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AVS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ABD981-B0C3-4994-B5FA-65D3DF364725}"/>
              </a:ext>
            </a:extLst>
          </p:cNvPr>
          <p:cNvSpPr txBox="1"/>
          <p:nvPr/>
        </p:nvSpPr>
        <p:spPr>
          <a:xfrm>
            <a:off x="3969566" y="4050268"/>
            <a:ext cx="1052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 AVS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4E1353-454A-4F1B-B5E5-7E27E2C4A48D}"/>
              </a:ext>
            </a:extLst>
          </p:cNvPr>
          <p:cNvSpPr txBox="1"/>
          <p:nvPr/>
        </p:nvSpPr>
        <p:spPr>
          <a:xfrm>
            <a:off x="6806942" y="4050268"/>
            <a:ext cx="115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AVS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B1C0AF-76B0-4023-BC9F-7ECD01F8A7D8}"/>
              </a:ext>
            </a:extLst>
          </p:cNvPr>
          <p:cNvSpPr txBox="1"/>
          <p:nvPr/>
        </p:nvSpPr>
        <p:spPr>
          <a:xfrm>
            <a:off x="424980" y="4419600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Speed Control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EE340-0478-426C-BE93-035D0C26DCEF}"/>
              </a:ext>
            </a:extLst>
          </p:cNvPr>
          <p:cNvSpPr txBox="1"/>
          <p:nvPr/>
        </p:nvSpPr>
        <p:spPr>
          <a:xfrm>
            <a:off x="6292380" y="4419600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Agility Control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EDBC4D-DA65-4591-8935-26EE9324F6D0}"/>
              </a:ext>
            </a:extLst>
          </p:cNvPr>
          <p:cNvSpPr txBox="1"/>
          <p:nvPr/>
        </p:nvSpPr>
        <p:spPr>
          <a:xfrm>
            <a:off x="642988" y="5151061"/>
            <a:ext cx="1762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#Straights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Low #Turns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B4DA50-0666-4D24-90A7-D53FA4BD1B79}"/>
              </a:ext>
            </a:extLst>
          </p:cNvPr>
          <p:cNvSpPr txBox="1"/>
          <p:nvPr/>
        </p:nvSpPr>
        <p:spPr>
          <a:xfrm>
            <a:off x="6553200" y="5158264"/>
            <a:ext cx="1710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High #Turns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Low #Straights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7DA1314-5DF3-4C84-832F-A3FEED779A68}"/>
              </a:ext>
            </a:extLst>
          </p:cNvPr>
          <p:cNvCxnSpPr>
            <a:cxnSpLocks/>
          </p:cNvCxnSpPr>
          <p:nvPr/>
        </p:nvCxnSpPr>
        <p:spPr bwMode="auto">
          <a:xfrm>
            <a:off x="1524000" y="4788932"/>
            <a:ext cx="0" cy="362129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D9DD85-D49A-4201-A7FA-F88C136DF083}"/>
              </a:ext>
            </a:extLst>
          </p:cNvPr>
          <p:cNvCxnSpPr>
            <a:cxnSpLocks/>
          </p:cNvCxnSpPr>
          <p:nvPr/>
        </p:nvCxnSpPr>
        <p:spPr bwMode="auto">
          <a:xfrm>
            <a:off x="7384472" y="4816641"/>
            <a:ext cx="0" cy="362129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15866DE-1B94-4002-B470-79AE8E091462}"/>
              </a:ext>
            </a:extLst>
          </p:cNvPr>
          <p:cNvCxnSpPr>
            <a:cxnSpLocks/>
          </p:cNvCxnSpPr>
          <p:nvPr/>
        </p:nvCxnSpPr>
        <p:spPr bwMode="auto">
          <a:xfrm flipH="1">
            <a:off x="7867201" y="3781336"/>
            <a:ext cx="475800" cy="342670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CCD445D-FC8E-455F-AD34-C68825AB605E}"/>
              </a:ext>
            </a:extLst>
          </p:cNvPr>
          <p:cNvCxnSpPr>
            <a:cxnSpLocks/>
          </p:cNvCxnSpPr>
          <p:nvPr/>
        </p:nvCxnSpPr>
        <p:spPr bwMode="auto">
          <a:xfrm>
            <a:off x="638730" y="3875960"/>
            <a:ext cx="447900" cy="225027"/>
          </a:xfrm>
          <a:prstGeom prst="straightConnector1">
            <a:avLst/>
          </a:prstGeom>
          <a:ln w="47625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8E67A-BFAB-4B54-AFC6-A0D9551A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34" y="3352800"/>
            <a:ext cx="2493534" cy="2214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D5657-B77C-4E5E-93C2-D33316DA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Path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1284-F829-4A57-8E64-80BAE2D1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Constraint</a:t>
            </a:r>
          </a:p>
          <a:p>
            <a:pPr lvl="1"/>
            <a:r>
              <a:rPr lang="en-US" dirty="0"/>
              <a:t>All nodes of path </a:t>
            </a:r>
            <a:r>
              <a:rPr lang="en-US" b="1" dirty="0"/>
              <a:t>except two end points </a:t>
            </a:r>
            <a:r>
              <a:rPr lang="en-US" dirty="0"/>
              <a:t>have two adjacent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A141D-4D7F-44C5-BAFF-8E4B16B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7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6CE59-5FF0-4949-B9ED-D0619E48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5917C-91CB-4DD8-B779-895F7CAD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Rectangular Perfect Maze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 Loops</a:t>
            </a:r>
          </a:p>
          <a:p>
            <a:r>
              <a:rPr lang="en-US" dirty="0"/>
              <a:t>No Inaccessible Areas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99B3CB-0EAC-48AC-BDF5-2E92AB62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209800"/>
            <a:ext cx="1676400" cy="167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B7AA5-8813-4775-B0A7-F59355F2E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886200"/>
            <a:ext cx="220980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90B44E-72DB-4394-9347-AEEF808A5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0916" y="3886200"/>
            <a:ext cx="2228367" cy="22283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678FE-DDA3-4154-AE13-FC31B3924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E68DD5E-13BC-49A3-B307-3A7A8BFC1A3C}"/>
              </a:ext>
            </a:extLst>
          </p:cNvPr>
          <p:cNvGrpSpPr/>
          <p:nvPr/>
        </p:nvGrpSpPr>
        <p:grpSpPr>
          <a:xfrm>
            <a:off x="5985510" y="5006340"/>
            <a:ext cx="521970" cy="525780"/>
            <a:chOff x="5985510" y="5006340"/>
            <a:chExt cx="521970" cy="5257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6ED088-B71F-4277-A920-BF1DCBF835EA}"/>
                </a:ext>
              </a:extLst>
            </p:cNvPr>
            <p:cNvSpPr/>
            <p:nvPr/>
          </p:nvSpPr>
          <p:spPr bwMode="auto">
            <a:xfrm>
              <a:off x="6259830" y="5006340"/>
              <a:ext cx="247650" cy="51816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642F63-9210-4D0E-8575-1CDFAD8E9D64}"/>
                </a:ext>
              </a:extLst>
            </p:cNvPr>
            <p:cNvSpPr/>
            <p:nvPr/>
          </p:nvSpPr>
          <p:spPr bwMode="auto">
            <a:xfrm>
              <a:off x="5985510" y="5273040"/>
              <a:ext cx="502920" cy="2590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324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5A2ED8-B467-4A5A-9A2D-D8684B02C060}"/>
              </a:ext>
            </a:extLst>
          </p:cNvPr>
          <p:cNvCxnSpPr/>
          <p:nvPr/>
        </p:nvCxnSpPr>
        <p:spPr bwMode="auto">
          <a:xfrm>
            <a:off x="2791689" y="5424054"/>
            <a:ext cx="353433" cy="0"/>
          </a:xfrm>
          <a:prstGeom prst="line">
            <a:avLst/>
          </a:prstGeom>
          <a:solidFill>
            <a:schemeClr val="accent1"/>
          </a:solidFill>
          <a:ln w="857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BAE356E-FF7E-49E0-A0E1-01A43CE75659}"/>
              </a:ext>
            </a:extLst>
          </p:cNvPr>
          <p:cNvCxnSpPr/>
          <p:nvPr/>
        </p:nvCxnSpPr>
        <p:spPr bwMode="auto">
          <a:xfrm>
            <a:off x="5437767" y="5417127"/>
            <a:ext cx="353433" cy="0"/>
          </a:xfrm>
          <a:prstGeom prst="line">
            <a:avLst/>
          </a:prstGeom>
          <a:solidFill>
            <a:schemeClr val="accent1"/>
          </a:solidFill>
          <a:ln w="857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5D5657-B77C-4E5E-93C2-D33316DAE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Path Generation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1284-F829-4A57-8E64-80BAE2D11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Path Constraint</a:t>
            </a:r>
          </a:p>
          <a:p>
            <a:pPr lvl="1"/>
            <a:r>
              <a:rPr lang="en-US" dirty="0"/>
              <a:t>All nodes of path</a:t>
            </a:r>
            <a:r>
              <a:rPr lang="en-US" b="1" dirty="0"/>
              <a:t> </a:t>
            </a:r>
            <a:r>
              <a:rPr lang="en-US" dirty="0"/>
              <a:t>have two adjacent edges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A141D-4D7F-44C5-BAFF-8E4B16BD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094DFB-D5A3-4D90-A69E-E1609B56214B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F47CEE-94DD-484F-90EE-D249C12516E5}"/>
              </a:ext>
            </a:extLst>
          </p:cNvPr>
          <p:cNvSpPr txBox="1"/>
          <p:nvPr/>
        </p:nvSpPr>
        <p:spPr>
          <a:xfrm>
            <a:off x="2140463" y="4528227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Virtual </a:t>
            </a:r>
          </a:p>
          <a:p>
            <a:pPr algn="ctr"/>
            <a:r>
              <a:rPr lang="en-US" sz="1100" b="1" dirty="0"/>
              <a:t>External </a:t>
            </a:r>
          </a:p>
          <a:p>
            <a:pPr algn="ctr"/>
            <a:r>
              <a:rPr lang="en-US" sz="1100" b="1" dirty="0"/>
              <a:t>Edge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62C898-BADC-47EE-BF7D-15A606339785}"/>
              </a:ext>
            </a:extLst>
          </p:cNvPr>
          <p:cNvCxnSpPr>
            <a:cxnSpLocks/>
          </p:cNvCxnSpPr>
          <p:nvPr/>
        </p:nvCxnSpPr>
        <p:spPr bwMode="auto">
          <a:xfrm>
            <a:off x="2587406" y="5104145"/>
            <a:ext cx="304800" cy="22860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5271A0-EF8D-486F-B24E-07CC8F610904}"/>
              </a:ext>
            </a:extLst>
          </p:cNvPr>
          <p:cNvSpPr txBox="1"/>
          <p:nvPr/>
        </p:nvSpPr>
        <p:spPr>
          <a:xfrm>
            <a:off x="5614483" y="4528227"/>
            <a:ext cx="77938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Virtual </a:t>
            </a:r>
          </a:p>
          <a:p>
            <a:pPr algn="ctr"/>
            <a:r>
              <a:rPr lang="en-US" sz="1100" b="1" dirty="0"/>
              <a:t>External </a:t>
            </a:r>
          </a:p>
          <a:p>
            <a:pPr algn="ctr"/>
            <a:r>
              <a:rPr lang="en-US" sz="1100" b="1" dirty="0"/>
              <a:t>Edge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9D35C4-394D-475B-A863-FFCB686C98DD}"/>
              </a:ext>
            </a:extLst>
          </p:cNvPr>
          <p:cNvCxnSpPr>
            <a:cxnSpLocks/>
            <a:stCxn id="11" idx="2"/>
          </p:cNvCxnSpPr>
          <p:nvPr/>
        </p:nvCxnSpPr>
        <p:spPr bwMode="auto">
          <a:xfrm flipH="1">
            <a:off x="5669762" y="5128391"/>
            <a:ext cx="334412" cy="204354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94EDD3A-CE94-4DEF-A42F-E8B7215D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434" y="3352800"/>
            <a:ext cx="2493534" cy="221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94386"/>
      </p:ext>
    </p:extLst>
  </p:cSld>
  <p:clrMapOvr>
    <a:masterClrMapping/>
  </p:clrMapOvr>
</p:sld>
</file>

<file path=ppt/theme/theme1.xml><?xml version="1.0" encoding="utf-8"?>
<a:theme xmlns:a="http://schemas.openxmlformats.org/drawingml/2006/main" name="OSU-CSE">
  <a:themeElements>
    <a:clrScheme name="Radial 11">
      <a:dk1>
        <a:srgbClr val="000000"/>
      </a:dk1>
      <a:lt1>
        <a:srgbClr val="FFFFFF"/>
      </a:lt1>
      <a:dk2>
        <a:srgbClr val="FFFFFF"/>
      </a:dk2>
      <a:lt2>
        <a:srgbClr val="817F3F"/>
      </a:lt2>
      <a:accent1>
        <a:srgbClr val="C0C0C0"/>
      </a:accent1>
      <a:accent2>
        <a:srgbClr val="C30000"/>
      </a:accent2>
      <a:accent3>
        <a:srgbClr val="FFFFFF"/>
      </a:accent3>
      <a:accent4>
        <a:srgbClr val="000000"/>
      </a:accent4>
      <a:accent5>
        <a:srgbClr val="DCDCDC"/>
      </a:accent5>
      <a:accent6>
        <a:srgbClr val="B00000"/>
      </a:accent6>
      <a:hlink>
        <a:srgbClr val="3101FF"/>
      </a:hlink>
      <a:folHlink>
        <a:srgbClr val="0000FF"/>
      </a:folHlink>
    </a:clrScheme>
    <a:fontScheme name="Rad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Radial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Radial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Radial 11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C0C0C0"/>
        </a:accent1>
        <a:accent2>
          <a:srgbClr val="C3000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B00000"/>
        </a:accent6>
        <a:hlink>
          <a:srgbClr val="3101FF"/>
        </a:hlink>
        <a:folHlink>
          <a:srgbClr val="0000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25852</TotalTime>
  <Words>1931</Words>
  <Application>Microsoft Office PowerPoint</Application>
  <PresentationFormat>On-screen Show (4:3)</PresentationFormat>
  <Paragraphs>732</Paragraphs>
  <Slides>90</Slides>
  <Notes>47</Notes>
  <HiddenSlides>16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Arial Black</vt:lpstr>
      <vt:lpstr>Cambria Math</vt:lpstr>
      <vt:lpstr>Times New Roman</vt:lpstr>
      <vt:lpstr>Wingdings</vt:lpstr>
      <vt:lpstr>OSU-CSE</vt:lpstr>
      <vt:lpstr>Design-Centric Maze Generation</vt:lpstr>
      <vt:lpstr>What is Maze?</vt:lpstr>
      <vt:lpstr>Maze as a tool</vt:lpstr>
      <vt:lpstr>Maze as a tool</vt:lpstr>
      <vt:lpstr>Maze as a tool</vt:lpstr>
      <vt:lpstr>Different Properties of Maze</vt:lpstr>
      <vt:lpstr>Different Purposes of Maze</vt:lpstr>
      <vt:lpstr>Goal</vt:lpstr>
      <vt:lpstr>Research Domain</vt:lpstr>
      <vt:lpstr>Motivation</vt:lpstr>
      <vt:lpstr>Motivation</vt:lpstr>
      <vt:lpstr>Research Domain</vt:lpstr>
      <vt:lpstr>Research Domain</vt:lpstr>
      <vt:lpstr>Research Domain</vt:lpstr>
      <vt:lpstr>Research Domain</vt:lpstr>
      <vt:lpstr>Research Domain</vt:lpstr>
      <vt:lpstr>Research Domain</vt:lpstr>
      <vt:lpstr>Research Domain</vt:lpstr>
      <vt:lpstr>Research Domain</vt:lpstr>
      <vt:lpstr>Research Domain</vt:lpstr>
      <vt:lpstr>Spanning Tree and Perfect Maze</vt:lpstr>
      <vt:lpstr>Design-Centric Maze Generation</vt:lpstr>
      <vt:lpstr>Design-Centric Maze Generation</vt:lpstr>
      <vt:lpstr>Maze Properties</vt:lpstr>
      <vt:lpstr>Solution Path Properties</vt:lpstr>
      <vt:lpstr>Design-Centric Maze Generation</vt:lpstr>
      <vt:lpstr>Maze Generation</vt:lpstr>
      <vt:lpstr>Search-based Procedural Content Generation</vt:lpstr>
      <vt:lpstr>Search-based Procedural Content Generation</vt:lpstr>
      <vt:lpstr>Intelligent Maze Generation</vt:lpstr>
      <vt:lpstr>Metric Vector Space</vt:lpstr>
      <vt:lpstr>Metric Vector Space</vt:lpstr>
      <vt:lpstr>Metric Vector Space</vt:lpstr>
      <vt:lpstr>Metric Vector Space</vt:lpstr>
      <vt:lpstr>Metric Vector Space</vt:lpstr>
      <vt:lpstr>Metric Vector Space</vt:lpstr>
      <vt:lpstr>Metric Vector Space</vt:lpstr>
      <vt:lpstr>Intelligent Maze Generation</vt:lpstr>
      <vt:lpstr>Intelligent Maze Generation</vt:lpstr>
      <vt:lpstr>How to reconstruct spanning trees</vt:lpstr>
      <vt:lpstr>New intelligent method</vt:lpstr>
      <vt:lpstr>Intelligent Representative Machine</vt:lpstr>
      <vt:lpstr>Intelligent Representative Machine</vt:lpstr>
      <vt:lpstr>Intelligent Representative Machine</vt:lpstr>
      <vt:lpstr>Intelligent Representative Machine</vt:lpstr>
      <vt:lpstr>Objective Function f</vt:lpstr>
      <vt:lpstr>Objective Function f</vt:lpstr>
      <vt:lpstr>Objective Function f</vt:lpstr>
      <vt:lpstr>Issue with Large Grid</vt:lpstr>
      <vt:lpstr>Hierarchical Maze</vt:lpstr>
      <vt:lpstr>Hierarchical Maze</vt:lpstr>
      <vt:lpstr>Hierarchical Maze</vt:lpstr>
      <vt:lpstr>Hierarchical Maze</vt:lpstr>
      <vt:lpstr>Hierarchical Maze</vt:lpstr>
      <vt:lpstr>Performance Demonstration</vt:lpstr>
      <vt:lpstr>Performance Demonstration</vt:lpstr>
      <vt:lpstr>Solution Path Generation</vt:lpstr>
      <vt:lpstr>Path Generation</vt:lpstr>
      <vt:lpstr>Path Generation</vt:lpstr>
      <vt:lpstr>Path Generation</vt:lpstr>
      <vt:lpstr>Path Generation</vt:lpstr>
      <vt:lpstr>Path Generation</vt:lpstr>
      <vt:lpstr>Desired Path Generation</vt:lpstr>
      <vt:lpstr>Maze Generation Driven by Solution Path</vt:lpstr>
      <vt:lpstr>Maze Generation Driven by Solution Path</vt:lpstr>
      <vt:lpstr>Design-Centric Maze Generation</vt:lpstr>
      <vt:lpstr>Output</vt:lpstr>
      <vt:lpstr>Additionally,</vt:lpstr>
      <vt:lpstr>Specifying Hard Constraints</vt:lpstr>
      <vt:lpstr>Specifying Hard Constraints</vt:lpstr>
      <vt:lpstr>Specifying Hard Constraints</vt:lpstr>
      <vt:lpstr>Specifying Hard Constraints</vt:lpstr>
      <vt:lpstr>Specifying Hard Constraints</vt:lpstr>
      <vt:lpstr>Specifying Hard Constraints</vt:lpstr>
      <vt:lpstr>Maze Design Tool</vt:lpstr>
      <vt:lpstr>Performance Demonstration</vt:lpstr>
      <vt:lpstr>Use-Case 1</vt:lpstr>
      <vt:lpstr>Use-Case 1</vt:lpstr>
      <vt:lpstr>Use-Case 1</vt:lpstr>
      <vt:lpstr>Use-Case 2</vt:lpstr>
      <vt:lpstr>Use-Case 2</vt:lpstr>
      <vt:lpstr>Use-Case 2</vt:lpstr>
      <vt:lpstr>Performance Demonstration</vt:lpstr>
      <vt:lpstr>Conclusion</vt:lpstr>
      <vt:lpstr>Limitation</vt:lpstr>
      <vt:lpstr>Thank you</vt:lpstr>
      <vt:lpstr>Higher-Level Properties</vt:lpstr>
      <vt:lpstr>Higher-Level Properties</vt:lpstr>
      <vt:lpstr>Path Generation</vt:lpstr>
      <vt:lpstr>Path Generation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Title  Topic</dc:title>
  <dc:creator>Paul Kim</dc:creator>
  <cp:lastModifiedBy>Gunyoung kim</cp:lastModifiedBy>
  <cp:revision>1434</cp:revision>
  <dcterms:created xsi:type="dcterms:W3CDTF">2015-07-13T19:09:11Z</dcterms:created>
  <dcterms:modified xsi:type="dcterms:W3CDTF">2019-08-26T01:50:09Z</dcterms:modified>
</cp:coreProperties>
</file>